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4053" r:id="rId4"/>
  </p:sldMasterIdLst>
  <p:notesMasterIdLst>
    <p:notesMasterId r:id="rId33"/>
  </p:notesMasterIdLst>
  <p:handoutMasterIdLst>
    <p:handoutMasterId r:id="rId34"/>
  </p:handoutMasterIdLst>
  <p:sldIdLst>
    <p:sldId id="266" r:id="rId5"/>
    <p:sldId id="431" r:id="rId6"/>
    <p:sldId id="406" r:id="rId7"/>
    <p:sldId id="407" r:id="rId8"/>
    <p:sldId id="408" r:id="rId9"/>
    <p:sldId id="409" r:id="rId10"/>
    <p:sldId id="410" r:id="rId11"/>
    <p:sldId id="411" r:id="rId12"/>
    <p:sldId id="413" r:id="rId13"/>
    <p:sldId id="414" r:id="rId14"/>
    <p:sldId id="415" r:id="rId15"/>
    <p:sldId id="418" r:id="rId16"/>
    <p:sldId id="416" r:id="rId17"/>
    <p:sldId id="417" r:id="rId18"/>
    <p:sldId id="419" r:id="rId19"/>
    <p:sldId id="421" r:id="rId20"/>
    <p:sldId id="420" r:id="rId21"/>
    <p:sldId id="422" r:id="rId22"/>
    <p:sldId id="424" r:id="rId23"/>
    <p:sldId id="423" r:id="rId24"/>
    <p:sldId id="425" r:id="rId25"/>
    <p:sldId id="426" r:id="rId26"/>
    <p:sldId id="427" r:id="rId27"/>
    <p:sldId id="428" r:id="rId28"/>
    <p:sldId id="429" r:id="rId29"/>
    <p:sldId id="430" r:id="rId30"/>
    <p:sldId id="450" r:id="rId31"/>
    <p:sldId id="446" r:id="rId3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406">
          <p15:clr>
            <a:srgbClr val="A4A3A4"/>
          </p15:clr>
        </p15:guide>
        <p15:guide id="3" pos="2880">
          <p15:clr>
            <a:srgbClr val="A4A3A4"/>
          </p15:clr>
        </p15:guide>
        <p15:guide id="4" orient="horz" pos="2114">
          <p15:clr>
            <a:srgbClr val="A4A3A4"/>
          </p15:clr>
        </p15:guide>
        <p15:guide id="5" pos="2759">
          <p15:clr>
            <a:srgbClr val="A4A3A4"/>
          </p15:clr>
        </p15:guide>
        <p15:guide id="6" pos="202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0080"/>
    <a:srgbClr val="80008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57"/>
    <p:restoredTop sz="92604" autoAdjust="0"/>
  </p:normalViewPr>
  <p:slideViewPr>
    <p:cSldViewPr snapToGrid="0" snapToObjects="1">
      <p:cViewPr varScale="1">
        <p:scale>
          <a:sx n="84" d="100"/>
          <a:sy n="84" d="100"/>
        </p:scale>
        <p:origin x="102" y="828"/>
      </p:cViewPr>
      <p:guideLst>
        <p:guide orient="horz" pos="2160"/>
        <p:guide pos="2406"/>
        <p:guide pos="2880"/>
        <p:guide orient="horz" pos="2114"/>
        <p:guide pos="2759"/>
        <p:guide pos="2022"/>
      </p:guideLst>
    </p:cSldViewPr>
  </p:slid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microsoft.com/office/2016/11/relationships/changesInfo" Target="changesInfos/changesInfo1.xml"/><Relationship Id="rId21" Type="http://schemas.openxmlformats.org/officeDocument/2006/relationships/slide" Target="slides/slide17.xml"/><Relationship Id="rId34"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ee Yu Yee Dominic /CSF" userId="59ddad63-47f1-4317-b088-d34171f6460d" providerId="ADAL" clId="{84685154-7BCF-44A9-BF72-6451281F1D8F}"/>
    <pc:docChg chg="modSld">
      <pc:chgData name="Lee Yu Yee Dominic /CSF" userId="59ddad63-47f1-4317-b088-d34171f6460d" providerId="ADAL" clId="{84685154-7BCF-44A9-BF72-6451281F1D8F}" dt="2022-07-26T15:30:03.154" v="2" actId="1076"/>
      <pc:docMkLst>
        <pc:docMk/>
      </pc:docMkLst>
      <pc:sldChg chg="modSp mod">
        <pc:chgData name="Lee Yu Yee Dominic /CSF" userId="59ddad63-47f1-4317-b088-d34171f6460d" providerId="ADAL" clId="{84685154-7BCF-44A9-BF72-6451281F1D8F}" dt="2022-07-26T15:30:03.154" v="2" actId="1076"/>
        <pc:sldMkLst>
          <pc:docMk/>
          <pc:sldMk cId="483503120" sldId="408"/>
        </pc:sldMkLst>
        <pc:picChg chg="mod">
          <ac:chgData name="Lee Yu Yee Dominic /CSF" userId="59ddad63-47f1-4317-b088-d34171f6460d" providerId="ADAL" clId="{84685154-7BCF-44A9-BF72-6451281F1D8F}" dt="2022-07-26T15:30:03.154" v="2" actId="1076"/>
          <ac:picMkLst>
            <pc:docMk/>
            <pc:sldMk cId="483503120" sldId="408"/>
            <ac:picMk id="7" creationId="{00000000-0000-0000-0000-000000000000}"/>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74A7434-A34C-D840-A26F-22ED13A4DFDD}" type="doc">
      <dgm:prSet loTypeId="urn:microsoft.com/office/officeart/2008/layout/VerticalCurvedList" loCatId="" qsTypeId="urn:microsoft.com/office/officeart/2005/8/quickstyle/simple4" qsCatId="simple" csTypeId="urn:microsoft.com/office/officeart/2005/8/colors/colorful1" csCatId="colorful" phldr="1"/>
      <dgm:spPr/>
      <dgm:t>
        <a:bodyPr/>
        <a:lstStyle/>
        <a:p>
          <a:endParaRPr lang="en-US"/>
        </a:p>
      </dgm:t>
    </dgm:pt>
    <dgm:pt modelId="{8D61D1FF-A1A3-4F1A-B4A0-52A11A11C234}">
      <dgm:prSet/>
      <dgm:spPr/>
      <dgm:t>
        <a:bodyPr/>
        <a:lstStyle/>
        <a:p>
          <a:r>
            <a:rPr lang="en-US" dirty="0"/>
            <a:t>Defensive Coding Practices – Concepts and Techniques</a:t>
          </a:r>
        </a:p>
      </dgm:t>
    </dgm:pt>
    <dgm:pt modelId="{26B1D007-F026-4169-957A-9C1CAD8F04AD}" type="parTrans" cxnId="{9BBB95D9-C8B4-4D9A-B2A4-9B4243B333C5}">
      <dgm:prSet/>
      <dgm:spPr/>
      <dgm:t>
        <a:bodyPr/>
        <a:lstStyle/>
        <a:p>
          <a:endParaRPr lang="en-US"/>
        </a:p>
      </dgm:t>
    </dgm:pt>
    <dgm:pt modelId="{2B057397-40D3-4B3C-8632-5A3DDE639A57}" type="sibTrans" cxnId="{9BBB95D9-C8B4-4D9A-B2A4-9B4243B333C5}">
      <dgm:prSet/>
      <dgm:spPr/>
      <dgm:t>
        <a:bodyPr/>
        <a:lstStyle/>
        <a:p>
          <a:endParaRPr lang="en-US"/>
        </a:p>
      </dgm:t>
    </dgm:pt>
    <dgm:pt modelId="{66FE690D-1A94-4622-9EDC-6CB718609E9F}">
      <dgm:prSet/>
      <dgm:spPr/>
      <dgm:t>
        <a:bodyPr/>
        <a:lstStyle/>
        <a:p>
          <a:r>
            <a:rPr lang="en-US" dirty="0"/>
            <a:t>Secure Software Processes</a:t>
          </a:r>
        </a:p>
      </dgm:t>
    </dgm:pt>
    <dgm:pt modelId="{A1B6B7B9-AA89-4084-B74D-58AAE805A618}" type="parTrans" cxnId="{3E2D9E33-05DE-4699-B88D-1B9DD502BEA9}">
      <dgm:prSet/>
      <dgm:spPr/>
      <dgm:t>
        <a:bodyPr/>
        <a:lstStyle/>
        <a:p>
          <a:endParaRPr lang="en-US"/>
        </a:p>
      </dgm:t>
    </dgm:pt>
    <dgm:pt modelId="{2761817D-FE11-4991-A12F-7787F49D8126}" type="sibTrans" cxnId="{3E2D9E33-05DE-4699-B88D-1B9DD502BEA9}">
      <dgm:prSet/>
      <dgm:spPr/>
      <dgm:t>
        <a:bodyPr/>
        <a:lstStyle/>
        <a:p>
          <a:endParaRPr lang="en-US"/>
        </a:p>
      </dgm:t>
    </dgm:pt>
    <dgm:pt modelId="{193F5133-3E04-453E-BCE2-3BE818837D5A}">
      <dgm:prSet/>
      <dgm:spPr/>
      <dgm:t>
        <a:bodyPr/>
        <a:lstStyle/>
        <a:p>
          <a:r>
            <a:rPr lang="en-US" dirty="0"/>
            <a:t>Mission 11.1</a:t>
          </a:r>
        </a:p>
      </dgm:t>
    </dgm:pt>
    <dgm:pt modelId="{69FDB4E9-DC3C-4E13-908B-DCBE7E282CEE}" type="parTrans" cxnId="{6BCE8604-0341-491B-9300-22E3117A20EF}">
      <dgm:prSet/>
      <dgm:spPr/>
      <dgm:t>
        <a:bodyPr/>
        <a:lstStyle/>
        <a:p>
          <a:endParaRPr lang="en-SG"/>
        </a:p>
      </dgm:t>
    </dgm:pt>
    <dgm:pt modelId="{EDCAD41F-7E8B-43E5-A99B-2491F79C9825}" type="sibTrans" cxnId="{6BCE8604-0341-491B-9300-22E3117A20EF}">
      <dgm:prSet/>
      <dgm:spPr/>
      <dgm:t>
        <a:bodyPr/>
        <a:lstStyle/>
        <a:p>
          <a:endParaRPr lang="en-SG"/>
        </a:p>
      </dgm:t>
    </dgm:pt>
    <dgm:pt modelId="{FACA2EB4-7352-3848-9C7B-BEC9D897A791}" type="pres">
      <dgm:prSet presAssocID="{E74A7434-A34C-D840-A26F-22ED13A4DFDD}" presName="Name0" presStyleCnt="0">
        <dgm:presLayoutVars>
          <dgm:chMax val="7"/>
          <dgm:chPref val="7"/>
          <dgm:dir/>
        </dgm:presLayoutVars>
      </dgm:prSet>
      <dgm:spPr/>
    </dgm:pt>
    <dgm:pt modelId="{312F260F-0160-C343-B3E6-1BFAA47C3917}" type="pres">
      <dgm:prSet presAssocID="{E74A7434-A34C-D840-A26F-22ED13A4DFDD}" presName="Name1" presStyleCnt="0"/>
      <dgm:spPr/>
    </dgm:pt>
    <dgm:pt modelId="{F0734DC9-3E71-164C-A000-E95149639F1E}" type="pres">
      <dgm:prSet presAssocID="{E74A7434-A34C-D840-A26F-22ED13A4DFDD}" presName="cycle" presStyleCnt="0"/>
      <dgm:spPr/>
    </dgm:pt>
    <dgm:pt modelId="{EFAE883E-5B32-9543-99CF-193EEB61D6C5}" type="pres">
      <dgm:prSet presAssocID="{E74A7434-A34C-D840-A26F-22ED13A4DFDD}" presName="srcNode" presStyleLbl="node1" presStyleIdx="0" presStyleCnt="3"/>
      <dgm:spPr/>
    </dgm:pt>
    <dgm:pt modelId="{04932873-04F1-1948-9D09-1DEBC426018D}" type="pres">
      <dgm:prSet presAssocID="{E74A7434-A34C-D840-A26F-22ED13A4DFDD}" presName="conn" presStyleLbl="parChTrans1D2" presStyleIdx="0" presStyleCnt="1"/>
      <dgm:spPr/>
    </dgm:pt>
    <dgm:pt modelId="{7D2544BA-1B36-4B41-B78C-90DCEC926C24}" type="pres">
      <dgm:prSet presAssocID="{E74A7434-A34C-D840-A26F-22ED13A4DFDD}" presName="extraNode" presStyleLbl="node1" presStyleIdx="0" presStyleCnt="3"/>
      <dgm:spPr/>
    </dgm:pt>
    <dgm:pt modelId="{0044D4CB-C82E-4642-92FE-FBF8D6533890}" type="pres">
      <dgm:prSet presAssocID="{E74A7434-A34C-D840-A26F-22ED13A4DFDD}" presName="dstNode" presStyleLbl="node1" presStyleIdx="0" presStyleCnt="3"/>
      <dgm:spPr/>
    </dgm:pt>
    <dgm:pt modelId="{C6CC4C89-838C-4495-B629-C15A95E6C013}" type="pres">
      <dgm:prSet presAssocID="{8D61D1FF-A1A3-4F1A-B4A0-52A11A11C234}" presName="text_1" presStyleLbl="node1" presStyleIdx="0" presStyleCnt="3">
        <dgm:presLayoutVars>
          <dgm:bulletEnabled val="1"/>
        </dgm:presLayoutVars>
      </dgm:prSet>
      <dgm:spPr/>
    </dgm:pt>
    <dgm:pt modelId="{2DC3CBCB-CD68-4A7C-AFE0-F43FB079A852}" type="pres">
      <dgm:prSet presAssocID="{8D61D1FF-A1A3-4F1A-B4A0-52A11A11C234}" presName="accent_1" presStyleCnt="0"/>
      <dgm:spPr/>
    </dgm:pt>
    <dgm:pt modelId="{9DAAFBB1-E2BD-48C0-AED6-3E281D20112B}" type="pres">
      <dgm:prSet presAssocID="{8D61D1FF-A1A3-4F1A-B4A0-52A11A11C234}" presName="accentRepeatNode" presStyleLbl="solidFgAcc1" presStyleIdx="0" presStyleCnt="3"/>
      <dgm:spPr/>
    </dgm:pt>
    <dgm:pt modelId="{C624B097-1D1A-42A1-A207-D04C7148C42D}" type="pres">
      <dgm:prSet presAssocID="{66FE690D-1A94-4622-9EDC-6CB718609E9F}" presName="text_2" presStyleLbl="node1" presStyleIdx="1" presStyleCnt="3">
        <dgm:presLayoutVars>
          <dgm:bulletEnabled val="1"/>
        </dgm:presLayoutVars>
      </dgm:prSet>
      <dgm:spPr/>
    </dgm:pt>
    <dgm:pt modelId="{BC16A8D1-0AFC-4D19-91CB-FAF261BC61DE}" type="pres">
      <dgm:prSet presAssocID="{66FE690D-1A94-4622-9EDC-6CB718609E9F}" presName="accent_2" presStyleCnt="0"/>
      <dgm:spPr/>
    </dgm:pt>
    <dgm:pt modelId="{93BF32B8-DCF8-4EF6-B26A-9D5DD079EC1C}" type="pres">
      <dgm:prSet presAssocID="{66FE690D-1A94-4622-9EDC-6CB718609E9F}" presName="accentRepeatNode" presStyleLbl="solidFgAcc1" presStyleIdx="1" presStyleCnt="3"/>
      <dgm:spPr/>
    </dgm:pt>
    <dgm:pt modelId="{F2A2DED9-BDC2-44BF-83B7-25E3C4058FFF}" type="pres">
      <dgm:prSet presAssocID="{193F5133-3E04-453E-BCE2-3BE818837D5A}" presName="text_3" presStyleLbl="node1" presStyleIdx="2" presStyleCnt="3">
        <dgm:presLayoutVars>
          <dgm:bulletEnabled val="1"/>
        </dgm:presLayoutVars>
      </dgm:prSet>
      <dgm:spPr/>
    </dgm:pt>
    <dgm:pt modelId="{B3CAC2EB-CC45-4D6C-A39D-3A0644FA97CC}" type="pres">
      <dgm:prSet presAssocID="{193F5133-3E04-453E-BCE2-3BE818837D5A}" presName="accent_3" presStyleCnt="0"/>
      <dgm:spPr/>
    </dgm:pt>
    <dgm:pt modelId="{44A806BA-D5D4-4AAE-8E3D-A8470C5F2977}" type="pres">
      <dgm:prSet presAssocID="{193F5133-3E04-453E-BCE2-3BE818837D5A}" presName="accentRepeatNode" presStyleLbl="solidFgAcc1" presStyleIdx="2" presStyleCnt="3"/>
      <dgm:spPr/>
    </dgm:pt>
  </dgm:ptLst>
  <dgm:cxnLst>
    <dgm:cxn modelId="{6BCE8604-0341-491B-9300-22E3117A20EF}" srcId="{E74A7434-A34C-D840-A26F-22ED13A4DFDD}" destId="{193F5133-3E04-453E-BCE2-3BE818837D5A}" srcOrd="2" destOrd="0" parTransId="{69FDB4E9-DC3C-4E13-908B-DCBE7E282CEE}" sibTransId="{EDCAD41F-7E8B-43E5-A99B-2491F79C9825}"/>
    <dgm:cxn modelId="{07C07610-5313-4267-A0DD-7FE4668E734C}" type="presOf" srcId="{2B057397-40D3-4B3C-8632-5A3DDE639A57}" destId="{04932873-04F1-1948-9D09-1DEBC426018D}" srcOrd="0" destOrd="0" presId="urn:microsoft.com/office/officeart/2008/layout/VerticalCurvedList"/>
    <dgm:cxn modelId="{12269729-467F-425B-B8B5-EDF27BD33CEB}" type="presOf" srcId="{193F5133-3E04-453E-BCE2-3BE818837D5A}" destId="{F2A2DED9-BDC2-44BF-83B7-25E3C4058FFF}" srcOrd="0" destOrd="0" presId="urn:microsoft.com/office/officeart/2008/layout/VerticalCurvedList"/>
    <dgm:cxn modelId="{3E2D9E33-05DE-4699-B88D-1B9DD502BEA9}" srcId="{E74A7434-A34C-D840-A26F-22ED13A4DFDD}" destId="{66FE690D-1A94-4622-9EDC-6CB718609E9F}" srcOrd="1" destOrd="0" parTransId="{A1B6B7B9-AA89-4084-B74D-58AAE805A618}" sibTransId="{2761817D-FE11-4991-A12F-7787F49D8126}"/>
    <dgm:cxn modelId="{AC7B7A5F-6107-4801-A50A-03412DDDF3C8}" type="presOf" srcId="{8D61D1FF-A1A3-4F1A-B4A0-52A11A11C234}" destId="{C6CC4C89-838C-4495-B629-C15A95E6C013}" srcOrd="0" destOrd="0" presId="urn:microsoft.com/office/officeart/2008/layout/VerticalCurvedList"/>
    <dgm:cxn modelId="{C04CBD66-FA11-4B6F-8E9F-598B7215703A}" type="presOf" srcId="{66FE690D-1A94-4622-9EDC-6CB718609E9F}" destId="{C624B097-1D1A-42A1-A207-D04C7148C42D}" srcOrd="0" destOrd="0" presId="urn:microsoft.com/office/officeart/2008/layout/VerticalCurvedList"/>
    <dgm:cxn modelId="{9BBB95D9-C8B4-4D9A-B2A4-9B4243B333C5}" srcId="{E74A7434-A34C-D840-A26F-22ED13A4DFDD}" destId="{8D61D1FF-A1A3-4F1A-B4A0-52A11A11C234}" srcOrd="0" destOrd="0" parTransId="{26B1D007-F026-4169-957A-9C1CAD8F04AD}" sibTransId="{2B057397-40D3-4B3C-8632-5A3DDE639A57}"/>
    <dgm:cxn modelId="{8F6868FE-04C6-417A-9893-643BA2791659}" type="presOf" srcId="{E74A7434-A34C-D840-A26F-22ED13A4DFDD}" destId="{FACA2EB4-7352-3848-9C7B-BEC9D897A791}" srcOrd="0" destOrd="0" presId="urn:microsoft.com/office/officeart/2008/layout/VerticalCurvedList"/>
    <dgm:cxn modelId="{053EE4E0-3D95-4194-9A1B-A1C4C989EFA9}" type="presParOf" srcId="{FACA2EB4-7352-3848-9C7B-BEC9D897A791}" destId="{312F260F-0160-C343-B3E6-1BFAA47C3917}" srcOrd="0" destOrd="0" presId="urn:microsoft.com/office/officeart/2008/layout/VerticalCurvedList"/>
    <dgm:cxn modelId="{45741651-19CE-4CF0-9982-4C687A7F4957}" type="presParOf" srcId="{312F260F-0160-C343-B3E6-1BFAA47C3917}" destId="{F0734DC9-3E71-164C-A000-E95149639F1E}" srcOrd="0" destOrd="0" presId="urn:microsoft.com/office/officeart/2008/layout/VerticalCurvedList"/>
    <dgm:cxn modelId="{C8A4E48E-7BBA-4407-83A3-1D2B553724F3}" type="presParOf" srcId="{F0734DC9-3E71-164C-A000-E95149639F1E}" destId="{EFAE883E-5B32-9543-99CF-193EEB61D6C5}" srcOrd="0" destOrd="0" presId="urn:microsoft.com/office/officeart/2008/layout/VerticalCurvedList"/>
    <dgm:cxn modelId="{93077983-E176-4A56-99A8-A3E16DA66EDB}" type="presParOf" srcId="{F0734DC9-3E71-164C-A000-E95149639F1E}" destId="{04932873-04F1-1948-9D09-1DEBC426018D}" srcOrd="1" destOrd="0" presId="urn:microsoft.com/office/officeart/2008/layout/VerticalCurvedList"/>
    <dgm:cxn modelId="{A6EDE9DF-A60D-46FD-AB2E-25102CECBC0B}" type="presParOf" srcId="{F0734DC9-3E71-164C-A000-E95149639F1E}" destId="{7D2544BA-1B36-4B41-B78C-90DCEC926C24}" srcOrd="2" destOrd="0" presId="urn:microsoft.com/office/officeart/2008/layout/VerticalCurvedList"/>
    <dgm:cxn modelId="{2637C1E6-25E9-4709-9774-327AE7E681CD}" type="presParOf" srcId="{F0734DC9-3E71-164C-A000-E95149639F1E}" destId="{0044D4CB-C82E-4642-92FE-FBF8D6533890}" srcOrd="3" destOrd="0" presId="urn:microsoft.com/office/officeart/2008/layout/VerticalCurvedList"/>
    <dgm:cxn modelId="{37948A7C-9DB8-42BB-BCDF-29ED1658B27A}" type="presParOf" srcId="{312F260F-0160-C343-B3E6-1BFAA47C3917}" destId="{C6CC4C89-838C-4495-B629-C15A95E6C013}" srcOrd="1" destOrd="0" presId="urn:microsoft.com/office/officeart/2008/layout/VerticalCurvedList"/>
    <dgm:cxn modelId="{49CB7AB5-A533-4F47-8D76-E65B4D8A135C}" type="presParOf" srcId="{312F260F-0160-C343-B3E6-1BFAA47C3917}" destId="{2DC3CBCB-CD68-4A7C-AFE0-F43FB079A852}" srcOrd="2" destOrd="0" presId="urn:microsoft.com/office/officeart/2008/layout/VerticalCurvedList"/>
    <dgm:cxn modelId="{501595D9-FC09-4A4D-B0EF-1DCA1CC51E0A}" type="presParOf" srcId="{2DC3CBCB-CD68-4A7C-AFE0-F43FB079A852}" destId="{9DAAFBB1-E2BD-48C0-AED6-3E281D20112B}" srcOrd="0" destOrd="0" presId="urn:microsoft.com/office/officeart/2008/layout/VerticalCurvedList"/>
    <dgm:cxn modelId="{A2E2F3E7-AE81-4155-98B0-845F1E151F12}" type="presParOf" srcId="{312F260F-0160-C343-B3E6-1BFAA47C3917}" destId="{C624B097-1D1A-42A1-A207-D04C7148C42D}" srcOrd="3" destOrd="0" presId="urn:microsoft.com/office/officeart/2008/layout/VerticalCurvedList"/>
    <dgm:cxn modelId="{D4799ABC-48E4-4D65-8E82-85A6BF79C8B1}" type="presParOf" srcId="{312F260F-0160-C343-B3E6-1BFAA47C3917}" destId="{BC16A8D1-0AFC-4D19-91CB-FAF261BC61DE}" srcOrd="4" destOrd="0" presId="urn:microsoft.com/office/officeart/2008/layout/VerticalCurvedList"/>
    <dgm:cxn modelId="{E1FEFC5C-3B3E-4771-9DCD-EB82F8E5A8D5}" type="presParOf" srcId="{BC16A8D1-0AFC-4D19-91CB-FAF261BC61DE}" destId="{93BF32B8-DCF8-4EF6-B26A-9D5DD079EC1C}" srcOrd="0" destOrd="0" presId="urn:microsoft.com/office/officeart/2008/layout/VerticalCurvedList"/>
    <dgm:cxn modelId="{D215194D-0E5A-445B-AE8B-1AB441493850}" type="presParOf" srcId="{312F260F-0160-C343-B3E6-1BFAA47C3917}" destId="{F2A2DED9-BDC2-44BF-83B7-25E3C4058FFF}" srcOrd="5" destOrd="0" presId="urn:microsoft.com/office/officeart/2008/layout/VerticalCurvedList"/>
    <dgm:cxn modelId="{69CC5FDF-516A-4546-B99F-26051D95CD54}" type="presParOf" srcId="{312F260F-0160-C343-B3E6-1BFAA47C3917}" destId="{B3CAC2EB-CC45-4D6C-A39D-3A0644FA97CC}" srcOrd="6" destOrd="0" presId="urn:microsoft.com/office/officeart/2008/layout/VerticalCurvedList"/>
    <dgm:cxn modelId="{FC63BD77-EE03-42C7-9629-8100BA12BB46}" type="presParOf" srcId="{B3CAC2EB-CC45-4D6C-A39D-3A0644FA97CC}" destId="{44A806BA-D5D4-4AAE-8E3D-A8470C5F2977}"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932873-04F1-1948-9D09-1DEBC426018D}">
      <dsp:nvSpPr>
        <dsp:cNvPr id="0" name=""/>
        <dsp:cNvSpPr/>
      </dsp:nvSpPr>
      <dsp:spPr>
        <a:xfrm>
          <a:off x="-5082866" y="-778677"/>
          <a:ext cx="6053155" cy="6053155"/>
        </a:xfrm>
        <a:prstGeom prst="blockArc">
          <a:avLst>
            <a:gd name="adj1" fmla="val 18900000"/>
            <a:gd name="adj2" fmla="val 2700000"/>
            <a:gd name="adj3" fmla="val 357"/>
          </a:avLst>
        </a:prstGeom>
        <a:noFill/>
        <a:ln w="10000" cap="flat" cmpd="sng" algn="ctr">
          <a:solidFill>
            <a:schemeClr val="accent2">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C6CC4C89-838C-4495-B629-C15A95E6C013}">
      <dsp:nvSpPr>
        <dsp:cNvPr id="0" name=""/>
        <dsp:cNvSpPr/>
      </dsp:nvSpPr>
      <dsp:spPr>
        <a:xfrm>
          <a:off x="624052" y="449580"/>
          <a:ext cx="7467340" cy="899160"/>
        </a:xfrm>
        <a:prstGeom prst="rect">
          <a:avLst/>
        </a:prstGeom>
        <a:solidFill>
          <a:schemeClr val="accent2">
            <a:hueOff val="0"/>
            <a:satOff val="0"/>
            <a:lumOff val="0"/>
            <a:alphaOff val="0"/>
          </a:schemeClr>
        </a:solidFill>
        <a:ln>
          <a:noFill/>
        </a:ln>
        <a:effectLst>
          <a:outerShdw blurRad="38100" dist="300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13708" tIns="71120" rIns="71120" bIns="71120" numCol="1" spcCol="1270" anchor="ctr" anchorCtr="0">
          <a:noAutofit/>
        </a:bodyPr>
        <a:lstStyle/>
        <a:p>
          <a:pPr marL="0" lvl="0" indent="0" algn="l" defTabSz="1244600">
            <a:lnSpc>
              <a:spcPct val="90000"/>
            </a:lnSpc>
            <a:spcBef>
              <a:spcPct val="0"/>
            </a:spcBef>
            <a:spcAft>
              <a:spcPct val="35000"/>
            </a:spcAft>
            <a:buNone/>
          </a:pPr>
          <a:r>
            <a:rPr lang="en-US" sz="2800" kern="1200" dirty="0"/>
            <a:t>Defensive Coding Practices – Concepts and Techniques</a:t>
          </a:r>
        </a:p>
      </dsp:txBody>
      <dsp:txXfrm>
        <a:off x="624052" y="449580"/>
        <a:ext cx="7467340" cy="899160"/>
      </dsp:txXfrm>
    </dsp:sp>
    <dsp:sp modelId="{9DAAFBB1-E2BD-48C0-AED6-3E281D20112B}">
      <dsp:nvSpPr>
        <dsp:cNvPr id="0" name=""/>
        <dsp:cNvSpPr/>
      </dsp:nvSpPr>
      <dsp:spPr>
        <a:xfrm>
          <a:off x="62077" y="337185"/>
          <a:ext cx="1123950" cy="1123950"/>
        </a:xfrm>
        <a:prstGeom prst="ellipse">
          <a:avLst/>
        </a:prstGeom>
        <a:solidFill>
          <a:schemeClr val="lt1">
            <a:hueOff val="0"/>
            <a:satOff val="0"/>
            <a:lumOff val="0"/>
            <a:alphaOff val="0"/>
          </a:schemeClr>
        </a:solidFill>
        <a:ln w="10000" cap="flat"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C624B097-1D1A-42A1-A207-D04C7148C42D}">
      <dsp:nvSpPr>
        <dsp:cNvPr id="0" name=""/>
        <dsp:cNvSpPr/>
      </dsp:nvSpPr>
      <dsp:spPr>
        <a:xfrm>
          <a:off x="950897" y="1798320"/>
          <a:ext cx="7140496" cy="899160"/>
        </a:xfrm>
        <a:prstGeom prst="rect">
          <a:avLst/>
        </a:prstGeom>
        <a:solidFill>
          <a:schemeClr val="accent3">
            <a:hueOff val="0"/>
            <a:satOff val="0"/>
            <a:lumOff val="0"/>
            <a:alphaOff val="0"/>
          </a:schemeClr>
        </a:solidFill>
        <a:ln>
          <a:noFill/>
        </a:ln>
        <a:effectLst>
          <a:outerShdw blurRad="38100" dist="300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13708" tIns="71120" rIns="71120" bIns="71120" numCol="1" spcCol="1270" anchor="ctr" anchorCtr="0">
          <a:noAutofit/>
        </a:bodyPr>
        <a:lstStyle/>
        <a:p>
          <a:pPr marL="0" lvl="0" indent="0" algn="l" defTabSz="1244600">
            <a:lnSpc>
              <a:spcPct val="90000"/>
            </a:lnSpc>
            <a:spcBef>
              <a:spcPct val="0"/>
            </a:spcBef>
            <a:spcAft>
              <a:spcPct val="35000"/>
            </a:spcAft>
            <a:buNone/>
          </a:pPr>
          <a:r>
            <a:rPr lang="en-US" sz="2800" kern="1200" dirty="0"/>
            <a:t>Secure Software Processes</a:t>
          </a:r>
        </a:p>
      </dsp:txBody>
      <dsp:txXfrm>
        <a:off x="950897" y="1798320"/>
        <a:ext cx="7140496" cy="899160"/>
      </dsp:txXfrm>
    </dsp:sp>
    <dsp:sp modelId="{93BF32B8-DCF8-4EF6-B26A-9D5DD079EC1C}">
      <dsp:nvSpPr>
        <dsp:cNvPr id="0" name=""/>
        <dsp:cNvSpPr/>
      </dsp:nvSpPr>
      <dsp:spPr>
        <a:xfrm>
          <a:off x="388922" y="1685925"/>
          <a:ext cx="1123950" cy="1123950"/>
        </a:xfrm>
        <a:prstGeom prst="ellipse">
          <a:avLst/>
        </a:prstGeom>
        <a:solidFill>
          <a:schemeClr val="lt1">
            <a:hueOff val="0"/>
            <a:satOff val="0"/>
            <a:lumOff val="0"/>
            <a:alphaOff val="0"/>
          </a:schemeClr>
        </a:solidFill>
        <a:ln w="10000" cap="flat" cmpd="sng" algn="ctr">
          <a:solidFill>
            <a:schemeClr val="accent3">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F2A2DED9-BDC2-44BF-83B7-25E3C4058FFF}">
      <dsp:nvSpPr>
        <dsp:cNvPr id="0" name=""/>
        <dsp:cNvSpPr/>
      </dsp:nvSpPr>
      <dsp:spPr>
        <a:xfrm>
          <a:off x="624052" y="3147060"/>
          <a:ext cx="7467340" cy="899160"/>
        </a:xfrm>
        <a:prstGeom prst="rect">
          <a:avLst/>
        </a:prstGeom>
        <a:solidFill>
          <a:schemeClr val="accent4">
            <a:hueOff val="0"/>
            <a:satOff val="0"/>
            <a:lumOff val="0"/>
            <a:alphaOff val="0"/>
          </a:schemeClr>
        </a:solidFill>
        <a:ln>
          <a:noFill/>
        </a:ln>
        <a:effectLst>
          <a:outerShdw blurRad="38100" dist="300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13708" tIns="71120" rIns="71120" bIns="71120" numCol="1" spcCol="1270" anchor="ctr" anchorCtr="0">
          <a:noAutofit/>
        </a:bodyPr>
        <a:lstStyle/>
        <a:p>
          <a:pPr marL="0" lvl="0" indent="0" algn="l" defTabSz="1244600">
            <a:lnSpc>
              <a:spcPct val="90000"/>
            </a:lnSpc>
            <a:spcBef>
              <a:spcPct val="0"/>
            </a:spcBef>
            <a:spcAft>
              <a:spcPct val="35000"/>
            </a:spcAft>
            <a:buNone/>
          </a:pPr>
          <a:r>
            <a:rPr lang="en-US" sz="2800" kern="1200" dirty="0"/>
            <a:t>Mission 11.1</a:t>
          </a:r>
        </a:p>
      </dsp:txBody>
      <dsp:txXfrm>
        <a:off x="624052" y="3147060"/>
        <a:ext cx="7467340" cy="899160"/>
      </dsp:txXfrm>
    </dsp:sp>
    <dsp:sp modelId="{44A806BA-D5D4-4AAE-8E3D-A8470C5F2977}">
      <dsp:nvSpPr>
        <dsp:cNvPr id="0" name=""/>
        <dsp:cNvSpPr/>
      </dsp:nvSpPr>
      <dsp:spPr>
        <a:xfrm>
          <a:off x="62077" y="3034665"/>
          <a:ext cx="1123950" cy="1123950"/>
        </a:xfrm>
        <a:prstGeom prst="ellipse">
          <a:avLst/>
        </a:prstGeom>
        <a:solidFill>
          <a:schemeClr val="lt1">
            <a:hueOff val="0"/>
            <a:satOff val="0"/>
            <a:lumOff val="0"/>
            <a:alphaOff val="0"/>
          </a:schemeClr>
        </a:solidFill>
        <a:ln w="10000" cap="flat" cmpd="sng" algn="ctr">
          <a:solidFill>
            <a:schemeClr val="accent4">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3071E09-4D64-8F4A-829F-AB9979018477}" type="datetimeFigureOut">
              <a:rPr lang="en-US" smtClean="0"/>
              <a:t>7/26/2022</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8555F1F-6530-0F40-A2DC-34866158B479}" type="slidenum">
              <a:rPr lang="en-US" smtClean="0"/>
              <a:t>‹#›</a:t>
            </a:fld>
            <a:endParaRPr lang="en-US" dirty="0"/>
          </a:p>
        </p:txBody>
      </p:sp>
    </p:spTree>
    <p:extLst>
      <p:ext uri="{BB962C8B-B14F-4D97-AF65-F5344CB8AC3E}">
        <p14:creationId xmlns:p14="http://schemas.microsoft.com/office/powerpoint/2010/main" val="280983283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2C9C0DB-AAA5-CD4C-A292-FDBB48A23E12}" type="datetimeFigureOut">
              <a:rPr lang="en-US" smtClean="0"/>
              <a:t>7/26/2022</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448B9CC-1317-584A-9837-71F74B280377}" type="slidenum">
              <a:rPr lang="en-US" smtClean="0"/>
              <a:t>‹#›</a:t>
            </a:fld>
            <a:endParaRPr lang="en-US" dirty="0"/>
          </a:p>
        </p:txBody>
      </p:sp>
    </p:spTree>
    <p:extLst>
      <p:ext uri="{BB962C8B-B14F-4D97-AF65-F5344CB8AC3E}">
        <p14:creationId xmlns:p14="http://schemas.microsoft.com/office/powerpoint/2010/main" val="3043188306"/>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448B9CC-1317-584A-9837-71F74B280377}" type="slidenum">
              <a:rPr lang="en-US" smtClean="0"/>
              <a:t>1</a:t>
            </a:fld>
            <a:endParaRPr lang="en-US" dirty="0"/>
          </a:p>
        </p:txBody>
      </p:sp>
    </p:spTree>
    <p:extLst>
      <p:ext uri="{BB962C8B-B14F-4D97-AF65-F5344CB8AC3E}">
        <p14:creationId xmlns:p14="http://schemas.microsoft.com/office/powerpoint/2010/main" val="8213551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448B9CC-1317-584A-9837-71F74B280377}" type="slidenum">
              <a:rPr lang="en-US" smtClean="0"/>
              <a:t>5</a:t>
            </a:fld>
            <a:endParaRPr lang="en-US"/>
          </a:p>
        </p:txBody>
      </p:sp>
    </p:spTree>
    <p:extLst>
      <p:ext uri="{BB962C8B-B14F-4D97-AF65-F5344CB8AC3E}">
        <p14:creationId xmlns:p14="http://schemas.microsoft.com/office/powerpoint/2010/main" val="13166719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7448B9CC-1317-584A-9837-71F74B280377}" type="slidenum">
              <a:rPr lang="en-US" smtClean="0"/>
              <a:t>28</a:t>
            </a:fld>
            <a:endParaRPr lang="en-US" dirty="0"/>
          </a:p>
        </p:txBody>
      </p:sp>
    </p:spTree>
    <p:extLst>
      <p:ext uri="{BB962C8B-B14F-4D97-AF65-F5344CB8AC3E}">
        <p14:creationId xmlns:p14="http://schemas.microsoft.com/office/powerpoint/2010/main" val="3717428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2"/>
      </p:bgRef>
    </p:bg>
    <p:spTree>
      <p:nvGrpSpPr>
        <p:cNvPr id="1" name=""/>
        <p:cNvGrpSpPr/>
        <p:nvPr/>
      </p:nvGrpSpPr>
      <p:grpSpPr>
        <a:xfrm>
          <a:off x="0" y="0"/>
          <a:ext cx="0" cy="0"/>
          <a:chOff x="0" y="0"/>
          <a:chExt cx="0" cy="0"/>
        </a:xfrm>
      </p:grpSpPr>
      <p:sp>
        <p:nvSpPr>
          <p:cNvPr id="7" name="Rectangle 6"/>
          <p:cNvSpPr/>
          <p:nvPr/>
        </p:nvSpPr>
        <p:spPr bwMode="white">
          <a:xfrm>
            <a:off x="0" y="5971032"/>
            <a:ext cx="9144000" cy="88696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0" name="Rectangle 9"/>
          <p:cNvSpPr/>
          <p:nvPr/>
        </p:nvSpPr>
        <p:spPr>
          <a:xfrm>
            <a:off x="-9144" y="6053328"/>
            <a:ext cx="2249424" cy="71323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1" name="Rectangle 10"/>
          <p:cNvSpPr/>
          <p:nvPr/>
        </p:nvSpPr>
        <p:spPr>
          <a:xfrm>
            <a:off x="2359152" y="6044184"/>
            <a:ext cx="6784848" cy="71323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8" name="Title 7"/>
          <p:cNvSpPr>
            <a:spLocks noGrp="1"/>
          </p:cNvSpPr>
          <p:nvPr>
            <p:ph type="ctrTitle"/>
          </p:nvPr>
        </p:nvSpPr>
        <p:spPr>
          <a:xfrm>
            <a:off x="2362200" y="4038600"/>
            <a:ext cx="6477000" cy="1828800"/>
          </a:xfrm>
        </p:spPr>
        <p:txBody>
          <a:bodyPr anchor="b"/>
          <a:lstStyle>
            <a:lvl1pPr>
              <a:defRPr cap="all" baseline="0"/>
            </a:lvl1pPr>
          </a:lstStyle>
          <a:p>
            <a:r>
              <a:rPr kumimoji="0" lang="en-US" dirty="0"/>
              <a:t>Click to edit Master title style</a:t>
            </a:r>
          </a:p>
        </p:txBody>
      </p:sp>
      <p:sp>
        <p:nvSpPr>
          <p:cNvPr id="9" name="Subtitle 8"/>
          <p:cNvSpPr>
            <a:spLocks noGrp="1"/>
          </p:cNvSpPr>
          <p:nvPr>
            <p:ph type="subTitle" idx="1"/>
          </p:nvPr>
        </p:nvSpPr>
        <p:spPr>
          <a:xfrm>
            <a:off x="2362200" y="6050037"/>
            <a:ext cx="6705600" cy="685800"/>
          </a:xfrm>
        </p:spPr>
        <p:txBody>
          <a:bodyPr anchor="ctr">
            <a:normAutofit/>
          </a:bodyPr>
          <a:lstStyle>
            <a:lvl1pPr marL="0" indent="0" algn="l">
              <a:buNone/>
              <a:defRPr sz="2600">
                <a:solidFill>
                  <a:srgbClr val="FFFFFF"/>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8" name="Date Placeholder 27"/>
          <p:cNvSpPr>
            <a:spLocks noGrp="1"/>
          </p:cNvSpPr>
          <p:nvPr>
            <p:ph type="dt" sz="half" idx="10"/>
          </p:nvPr>
        </p:nvSpPr>
        <p:spPr>
          <a:xfrm>
            <a:off x="76200" y="6068699"/>
            <a:ext cx="2057400" cy="685800"/>
          </a:xfrm>
        </p:spPr>
        <p:txBody>
          <a:bodyPr>
            <a:noAutofit/>
          </a:bodyPr>
          <a:lstStyle>
            <a:lvl1pPr algn="ctr">
              <a:defRPr sz="2000">
                <a:solidFill>
                  <a:srgbClr val="FFFFFF"/>
                </a:solidFill>
              </a:defRPr>
            </a:lvl1pPr>
          </a:lstStyle>
          <a:p>
            <a:r>
              <a:rPr lang="en-US" dirty="0"/>
              <a:t>20~24/4/15</a:t>
            </a:r>
          </a:p>
        </p:txBody>
      </p:sp>
      <p:sp>
        <p:nvSpPr>
          <p:cNvPr id="17" name="Footer Placeholder 16"/>
          <p:cNvSpPr>
            <a:spLocks noGrp="1"/>
          </p:cNvSpPr>
          <p:nvPr>
            <p:ph type="ftr" sz="quarter" idx="11"/>
          </p:nvPr>
        </p:nvSpPr>
        <p:spPr>
          <a:xfrm>
            <a:off x="2085393" y="236538"/>
            <a:ext cx="5867400" cy="365125"/>
          </a:xfrm>
        </p:spPr>
        <p:txBody>
          <a:bodyPr/>
          <a:lstStyle>
            <a:lvl1pPr algn="r">
              <a:defRPr>
                <a:solidFill>
                  <a:schemeClr val="tx2"/>
                </a:solidFill>
              </a:defRPr>
            </a:lvl1pPr>
          </a:lstStyle>
          <a:p>
            <a:r>
              <a:rPr lang="en-US" dirty="0"/>
              <a:t>School of ICT - CSF - Apr ‘22 – SSD - Secure Software Coding</a:t>
            </a:r>
          </a:p>
        </p:txBody>
      </p:sp>
      <p:sp>
        <p:nvSpPr>
          <p:cNvPr id="29" name="Slide Number Placeholder 28"/>
          <p:cNvSpPr>
            <a:spLocks noGrp="1"/>
          </p:cNvSpPr>
          <p:nvPr>
            <p:ph type="sldNum" sz="quarter" idx="12"/>
          </p:nvPr>
        </p:nvSpPr>
        <p:spPr>
          <a:xfrm>
            <a:off x="8001000" y="228600"/>
            <a:ext cx="838200" cy="381000"/>
          </a:xfrm>
        </p:spPr>
        <p:txBody>
          <a:bodyPr/>
          <a:lstStyle>
            <a:lvl1pPr>
              <a:defRPr>
                <a:solidFill>
                  <a:schemeClr val="tx2"/>
                </a:solidFill>
              </a:defRPr>
            </a:lvl1pPr>
          </a:lstStyle>
          <a:p>
            <a:fld id="{6E2D2B3B-882E-40F3-A32F-6DD516915044}" type="slidenum">
              <a:rPr lang="en-US" smtClean="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3">
        <a:schemeClr val="bg2"/>
      </p:bgRef>
    </p:bg>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1600200" y="5486400"/>
            <a:ext cx="7315200" cy="685800"/>
          </a:xfrm>
        </p:spPr>
        <p:txBody>
          <a:bodyPr/>
          <a:lstStyle>
            <a:lvl1pPr marL="0" indent="0">
              <a:buFontTx/>
              <a:buNone/>
              <a:defRPr sz="1700"/>
            </a:lvl1pPr>
            <a:lvl2pPr>
              <a:buFontTx/>
              <a:buNone/>
              <a:defRPr sz="1200"/>
            </a:lvl2pPr>
            <a:lvl3pPr>
              <a:buFontTx/>
              <a:buNone/>
              <a:defRPr sz="1000"/>
            </a:lvl3pPr>
            <a:lvl4pPr>
              <a:buFontTx/>
              <a:buNone/>
              <a:defRPr sz="900"/>
            </a:lvl4pPr>
            <a:lvl5pPr>
              <a:buFontTx/>
              <a:buNone/>
              <a:defRPr sz="900"/>
            </a:lvl5pPr>
          </a:lstStyle>
          <a:p>
            <a:pPr lvl="0" eaLnBrk="1" latinLnBrk="0" hangingPunct="1"/>
            <a:r>
              <a:rPr kumimoji="0" lang="en-US"/>
              <a:t>Click to edit Master text styles</a:t>
            </a:r>
          </a:p>
        </p:txBody>
      </p:sp>
      <p:sp>
        <p:nvSpPr>
          <p:cNvPr id="8" name="Rectangle 7"/>
          <p:cNvSpPr/>
          <p:nvPr/>
        </p:nvSpPr>
        <p:spPr bwMode="white">
          <a:xfrm>
            <a:off x="-9144" y="4572000"/>
            <a:ext cx="9144000" cy="88696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9" name="Rectangle 8"/>
          <p:cNvSpPr/>
          <p:nvPr/>
        </p:nvSpPr>
        <p:spPr>
          <a:xfrm>
            <a:off x="-9144" y="4663440"/>
            <a:ext cx="1463040" cy="71323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0" name="Rectangle 9"/>
          <p:cNvSpPr/>
          <p:nvPr/>
        </p:nvSpPr>
        <p:spPr>
          <a:xfrm>
            <a:off x="1545336" y="4654296"/>
            <a:ext cx="7598664" cy="71323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 name="Title 1"/>
          <p:cNvSpPr>
            <a:spLocks noGrp="1"/>
          </p:cNvSpPr>
          <p:nvPr>
            <p:ph type="title"/>
          </p:nvPr>
        </p:nvSpPr>
        <p:spPr>
          <a:xfrm>
            <a:off x="1600200" y="4648200"/>
            <a:ext cx="7315200" cy="685800"/>
          </a:xfrm>
        </p:spPr>
        <p:txBody>
          <a:bodyPr anchor="ctr"/>
          <a:lstStyle>
            <a:lvl1pPr algn="l">
              <a:buNone/>
              <a:defRPr sz="2800" b="0">
                <a:solidFill>
                  <a:srgbClr val="FFFFFF"/>
                </a:solidFill>
              </a:defRPr>
            </a:lvl1pPr>
          </a:lstStyle>
          <a:p>
            <a:r>
              <a:rPr kumimoji="0" lang="en-US"/>
              <a:t>Click to edit Master title style</a:t>
            </a:r>
          </a:p>
        </p:txBody>
      </p:sp>
      <p:sp>
        <p:nvSpPr>
          <p:cNvPr id="11" name="Rectangle 10"/>
          <p:cNvSpPr/>
          <p:nvPr/>
        </p:nvSpPr>
        <p:spPr bwMode="white">
          <a:xfrm>
            <a:off x="1447800" y="0"/>
            <a:ext cx="100584" cy="6867144"/>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2" name="Date Placeholder 11"/>
          <p:cNvSpPr>
            <a:spLocks noGrp="1"/>
          </p:cNvSpPr>
          <p:nvPr>
            <p:ph type="dt" sz="half" idx="10"/>
          </p:nvPr>
        </p:nvSpPr>
        <p:spPr>
          <a:xfrm>
            <a:off x="6248400" y="6248400"/>
            <a:ext cx="2667000" cy="365125"/>
          </a:xfrm>
        </p:spPr>
        <p:txBody>
          <a:bodyPr rtlCol="0"/>
          <a:lstStyle/>
          <a:p>
            <a:r>
              <a:rPr lang="en-US" dirty="0"/>
              <a:t>20~24/4/15</a:t>
            </a:r>
          </a:p>
        </p:txBody>
      </p:sp>
      <p:sp>
        <p:nvSpPr>
          <p:cNvPr id="13" name="Slide Number Placeholder 12"/>
          <p:cNvSpPr>
            <a:spLocks noGrp="1"/>
          </p:cNvSpPr>
          <p:nvPr>
            <p:ph type="sldNum" sz="quarter" idx="11"/>
          </p:nvPr>
        </p:nvSpPr>
        <p:spPr>
          <a:xfrm>
            <a:off x="0" y="4667249"/>
            <a:ext cx="1447800" cy="663578"/>
          </a:xfrm>
        </p:spPr>
        <p:txBody>
          <a:bodyPr rtlCol="0"/>
          <a:lstStyle>
            <a:lvl1pPr>
              <a:defRPr sz="2800"/>
            </a:lvl1pPr>
          </a:lstStyle>
          <a:p>
            <a:fld id="{EA66EF6D-3DA9-AB4A-B046-714C943A02DA}" type="slidenum">
              <a:rPr lang="en-US" smtClean="0"/>
              <a:t>‹#›</a:t>
            </a:fld>
            <a:endParaRPr lang="en-US" dirty="0"/>
          </a:p>
        </p:txBody>
      </p:sp>
      <p:sp>
        <p:nvSpPr>
          <p:cNvPr id="14" name="Footer Placeholder 13"/>
          <p:cNvSpPr>
            <a:spLocks noGrp="1"/>
          </p:cNvSpPr>
          <p:nvPr>
            <p:ph type="ftr" sz="quarter" idx="12"/>
          </p:nvPr>
        </p:nvSpPr>
        <p:spPr>
          <a:xfrm>
            <a:off x="1600200" y="6248206"/>
            <a:ext cx="4572000" cy="365125"/>
          </a:xfrm>
        </p:spPr>
        <p:txBody>
          <a:bodyPr rtlCol="0"/>
          <a:lstStyle/>
          <a:p>
            <a:r>
              <a:rPr lang="en-US" dirty="0"/>
              <a:t>School of ICT - CSF - Apr ‘22 – SSD - Secure Software Coding</a:t>
            </a:r>
          </a:p>
        </p:txBody>
      </p:sp>
      <p:sp>
        <p:nvSpPr>
          <p:cNvPr id="3" name="Picture Placeholder 2"/>
          <p:cNvSpPr>
            <a:spLocks noGrp="1"/>
          </p:cNvSpPr>
          <p:nvPr>
            <p:ph type="pic" idx="1"/>
          </p:nvPr>
        </p:nvSpPr>
        <p:spPr>
          <a:xfrm>
            <a:off x="1560576" y="0"/>
            <a:ext cx="7583424" cy="4568952"/>
          </a:xfrm>
          <a:solidFill>
            <a:schemeClr val="accent1">
              <a:tint val="40000"/>
            </a:schemeClr>
          </a:solidFill>
          <a:ln>
            <a:noFill/>
          </a:ln>
        </p:spPr>
        <p:txBody>
          <a:bodyPr/>
          <a:lstStyle>
            <a:lvl1pPr marL="0" indent="0">
              <a:buNone/>
              <a:defRPr sz="3200"/>
            </a:lvl1pPr>
          </a:lstStyle>
          <a:p>
            <a:r>
              <a:rPr kumimoji="0" lang="en-US" dirty="0"/>
              <a:t>Drag picture to placeholder or click icon to add</a:t>
            </a:r>
          </a:p>
        </p:txBody>
      </p:sp>
    </p:spTree>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r>
              <a:rPr lang="en-US" dirty="0"/>
              <a:t>20~24/4/15</a:t>
            </a:r>
          </a:p>
        </p:txBody>
      </p:sp>
      <p:sp>
        <p:nvSpPr>
          <p:cNvPr id="5" name="Footer Placeholder 4"/>
          <p:cNvSpPr>
            <a:spLocks noGrp="1"/>
          </p:cNvSpPr>
          <p:nvPr>
            <p:ph type="ftr" sz="quarter" idx="11"/>
          </p:nvPr>
        </p:nvSpPr>
        <p:spPr/>
        <p:txBody>
          <a:bodyPr/>
          <a:lstStyle/>
          <a:p>
            <a:r>
              <a:rPr lang="en-US" dirty="0"/>
              <a:t>School of ICT - CSF - Apr ‘22 – SSD - Secure Software Coding</a:t>
            </a:r>
          </a:p>
        </p:txBody>
      </p:sp>
      <p:sp>
        <p:nvSpPr>
          <p:cNvPr id="6" name="Slide Number Placeholder 5"/>
          <p:cNvSpPr>
            <a:spLocks noGrp="1"/>
          </p:cNvSpPr>
          <p:nvPr>
            <p:ph type="sldNum" sz="quarter" idx="12"/>
          </p:nvPr>
        </p:nvSpPr>
        <p:spPr/>
        <p:txBody>
          <a:bodyPr/>
          <a:lstStyle/>
          <a:p>
            <a:fld id="{EA66EF6D-3DA9-AB4A-B046-714C943A02DA}" type="slidenum">
              <a:rPr lang="en-US" smtClean="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bg>
      <p:bgRef idx="1001">
        <a:schemeClr val="bg1"/>
      </p:bgRef>
    </p:bg>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609600"/>
            <a:ext cx="2057400" cy="5516563"/>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609600"/>
            <a:ext cx="5562600" cy="5516564"/>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6553200" y="6248402"/>
            <a:ext cx="2209800" cy="365125"/>
          </a:xfrm>
        </p:spPr>
        <p:txBody>
          <a:bodyPr/>
          <a:lstStyle/>
          <a:p>
            <a:r>
              <a:rPr lang="en-US" dirty="0"/>
              <a:t>20~24/4/15</a:t>
            </a:r>
          </a:p>
        </p:txBody>
      </p:sp>
      <p:sp>
        <p:nvSpPr>
          <p:cNvPr id="5" name="Footer Placeholder 4"/>
          <p:cNvSpPr>
            <a:spLocks noGrp="1"/>
          </p:cNvSpPr>
          <p:nvPr>
            <p:ph type="ftr" sz="quarter" idx="11"/>
          </p:nvPr>
        </p:nvSpPr>
        <p:spPr>
          <a:xfrm>
            <a:off x="457201" y="6248207"/>
            <a:ext cx="5573483" cy="365125"/>
          </a:xfrm>
        </p:spPr>
        <p:txBody>
          <a:bodyPr/>
          <a:lstStyle/>
          <a:p>
            <a:r>
              <a:rPr lang="en-US" dirty="0"/>
              <a:t>School of ICT - CSF - Apr ‘22 – SSD - Secure Software Coding</a:t>
            </a:r>
          </a:p>
        </p:txBody>
      </p:sp>
      <p:sp>
        <p:nvSpPr>
          <p:cNvPr id="7" name="Rectangle 6"/>
          <p:cNvSpPr/>
          <p:nvPr/>
        </p:nvSpPr>
        <p:spPr bwMode="white">
          <a:xfrm>
            <a:off x="6096318" y="0"/>
            <a:ext cx="320040" cy="6858000"/>
          </a:xfrm>
          <a:prstGeom prst="rect">
            <a:avLst/>
          </a:prstGeom>
          <a:solidFill>
            <a:srgbClr val="FFFFFF"/>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dirty="0"/>
          </a:p>
        </p:txBody>
      </p:sp>
      <p:sp>
        <p:nvSpPr>
          <p:cNvPr id="8" name="Rectangle 7"/>
          <p:cNvSpPr/>
          <p:nvPr/>
        </p:nvSpPr>
        <p:spPr>
          <a:xfrm>
            <a:off x="6142038" y="609600"/>
            <a:ext cx="228600" cy="6248400"/>
          </a:xfrm>
          <a:prstGeom prst="rect">
            <a:avLst/>
          </a:prstGeom>
          <a:solidFill>
            <a:schemeClr val="accent1"/>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dirty="0"/>
          </a:p>
        </p:txBody>
      </p:sp>
      <p:sp>
        <p:nvSpPr>
          <p:cNvPr id="9" name="Rectangle 8"/>
          <p:cNvSpPr/>
          <p:nvPr/>
        </p:nvSpPr>
        <p:spPr>
          <a:xfrm>
            <a:off x="6142038" y="0"/>
            <a:ext cx="228600" cy="533400"/>
          </a:xfrm>
          <a:prstGeom prst="rect">
            <a:avLst/>
          </a:prstGeom>
          <a:solidFill>
            <a:schemeClr val="accent2"/>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dirty="0"/>
          </a:p>
        </p:txBody>
      </p:sp>
      <p:sp>
        <p:nvSpPr>
          <p:cNvPr id="6" name="Slide Number Placeholder 5"/>
          <p:cNvSpPr>
            <a:spLocks noGrp="1"/>
          </p:cNvSpPr>
          <p:nvPr>
            <p:ph type="sldNum" sz="quarter" idx="12"/>
          </p:nvPr>
        </p:nvSpPr>
        <p:spPr>
          <a:xfrm rot="5400000">
            <a:off x="5989638" y="144462"/>
            <a:ext cx="533400" cy="244476"/>
          </a:xfrm>
        </p:spPr>
        <p:txBody>
          <a:bodyPr/>
          <a:lstStyle/>
          <a:p>
            <a:fld id="{EA66EF6D-3DA9-AB4A-B046-714C943A02DA}" type="slidenum">
              <a:rPr lang="en-US" smtClean="0"/>
              <a:t>‹#›</a:t>
            </a:fld>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12648" y="228600"/>
            <a:ext cx="8153400" cy="990600"/>
          </a:xfrm>
        </p:spPr>
        <p:txBody>
          <a:bodyPr/>
          <a:lstStyle/>
          <a:p>
            <a:r>
              <a:rPr kumimoji="0" lang="en-US"/>
              <a:t>Click to edit Master title style</a:t>
            </a:r>
          </a:p>
        </p:txBody>
      </p:sp>
      <p:sp>
        <p:nvSpPr>
          <p:cNvPr id="4" name="Date Placeholder 3"/>
          <p:cNvSpPr>
            <a:spLocks noGrp="1"/>
          </p:cNvSpPr>
          <p:nvPr>
            <p:ph type="dt" sz="half" idx="10"/>
          </p:nvPr>
        </p:nvSpPr>
        <p:spPr/>
        <p:txBody>
          <a:bodyPr/>
          <a:lstStyle/>
          <a:p>
            <a:r>
              <a:rPr lang="en-US" dirty="0"/>
              <a:t>20~24/4/15</a:t>
            </a:r>
          </a:p>
        </p:txBody>
      </p:sp>
      <p:sp>
        <p:nvSpPr>
          <p:cNvPr id="5" name="Footer Placeholder 4"/>
          <p:cNvSpPr>
            <a:spLocks noGrp="1"/>
          </p:cNvSpPr>
          <p:nvPr>
            <p:ph type="ftr" sz="quarter" idx="11"/>
          </p:nvPr>
        </p:nvSpPr>
        <p:spPr/>
        <p:txBody>
          <a:bodyPr/>
          <a:lstStyle/>
          <a:p>
            <a:r>
              <a:rPr lang="en-US" dirty="0"/>
              <a:t>School of ICT - CSF - Apr ‘22 – SSD - Secure Software Coding</a:t>
            </a:r>
          </a:p>
        </p:txBody>
      </p:sp>
      <p:sp>
        <p:nvSpPr>
          <p:cNvPr id="6" name="Slide Number Placeholder 5"/>
          <p:cNvSpPr>
            <a:spLocks noGrp="1"/>
          </p:cNvSpPr>
          <p:nvPr>
            <p:ph type="sldNum" sz="quarter" idx="12"/>
          </p:nvPr>
        </p:nvSpPr>
        <p:spPr/>
        <p:txBody>
          <a:bodyPr/>
          <a:lstStyle>
            <a:lvl1pPr>
              <a:defRPr>
                <a:solidFill>
                  <a:srgbClr val="FFFFFF"/>
                </a:solidFill>
              </a:defRPr>
            </a:lvl1pPr>
          </a:lstStyle>
          <a:p>
            <a:fld id="{EA66EF6D-3DA9-AB4A-B046-714C943A02DA}" type="slidenum">
              <a:rPr lang="en-US" smtClean="0"/>
              <a:t>‹#›</a:t>
            </a:fld>
            <a:endParaRPr lang="en-US" dirty="0"/>
          </a:p>
        </p:txBody>
      </p:sp>
      <p:sp>
        <p:nvSpPr>
          <p:cNvPr id="8" name="Content Placeholder 7"/>
          <p:cNvSpPr>
            <a:spLocks noGrp="1"/>
          </p:cNvSpPr>
          <p:nvPr>
            <p:ph sz="quarter" idx="1"/>
          </p:nvPr>
        </p:nvSpPr>
        <p:spPr>
          <a:xfrm>
            <a:off x="612648" y="1600200"/>
            <a:ext cx="8153400" cy="44958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3">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371600" y="2743200"/>
            <a:ext cx="7123113" cy="1673225"/>
          </a:xfrm>
        </p:spPr>
        <p:txBody>
          <a:bodyPr anchor="t"/>
          <a:lstStyle>
            <a:lvl1pPr marL="0" indent="0">
              <a:buNone/>
              <a:defRPr sz="280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7" name="Rectangle 6"/>
          <p:cNvSpPr/>
          <p:nvPr/>
        </p:nvSpPr>
        <p:spPr bwMode="white">
          <a:xfrm>
            <a:off x="0" y="1524000"/>
            <a:ext cx="9144000" cy="114300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8" name="Rectangle 7"/>
          <p:cNvSpPr/>
          <p:nvPr userDrawn="1"/>
        </p:nvSpPr>
        <p:spPr>
          <a:xfrm>
            <a:off x="0" y="1600200"/>
            <a:ext cx="1295400" cy="990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9" name="Rectangle 8"/>
          <p:cNvSpPr/>
          <p:nvPr/>
        </p:nvSpPr>
        <p:spPr>
          <a:xfrm>
            <a:off x="1371600" y="1600200"/>
            <a:ext cx="7772400" cy="990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 name="Title 1"/>
          <p:cNvSpPr>
            <a:spLocks noGrp="1"/>
          </p:cNvSpPr>
          <p:nvPr>
            <p:ph type="title"/>
          </p:nvPr>
        </p:nvSpPr>
        <p:spPr>
          <a:xfrm>
            <a:off x="1371600" y="1600200"/>
            <a:ext cx="7620000" cy="990600"/>
          </a:xfrm>
        </p:spPr>
        <p:txBody>
          <a:bodyPr/>
          <a:lstStyle>
            <a:lvl1pPr algn="l">
              <a:buNone/>
              <a:defRPr sz="4400" b="0" cap="none">
                <a:solidFill>
                  <a:srgbClr val="FFFFFF"/>
                </a:solidFill>
              </a:defRPr>
            </a:lvl1pPr>
          </a:lstStyle>
          <a:p>
            <a:r>
              <a:rPr kumimoji="0" lang="en-US"/>
              <a:t>Click to edit Master title style</a:t>
            </a:r>
          </a:p>
        </p:txBody>
      </p:sp>
      <p:sp>
        <p:nvSpPr>
          <p:cNvPr id="12" name="Date Placeholder 11"/>
          <p:cNvSpPr>
            <a:spLocks noGrp="1"/>
          </p:cNvSpPr>
          <p:nvPr>
            <p:ph type="dt" sz="half" idx="10"/>
          </p:nvPr>
        </p:nvSpPr>
        <p:spPr/>
        <p:txBody>
          <a:bodyPr/>
          <a:lstStyle/>
          <a:p>
            <a:r>
              <a:rPr lang="en-US" dirty="0"/>
              <a:t>20~24/4/15</a:t>
            </a:r>
          </a:p>
        </p:txBody>
      </p:sp>
      <p:sp>
        <p:nvSpPr>
          <p:cNvPr id="13" name="Slide Number Placeholder 12"/>
          <p:cNvSpPr>
            <a:spLocks noGrp="1"/>
          </p:cNvSpPr>
          <p:nvPr>
            <p:ph type="sldNum" sz="quarter" idx="11"/>
          </p:nvPr>
        </p:nvSpPr>
        <p:spPr>
          <a:xfrm>
            <a:off x="0" y="1752600"/>
            <a:ext cx="1295400" cy="701676"/>
          </a:xfrm>
        </p:spPr>
        <p:txBody>
          <a:bodyPr>
            <a:noAutofit/>
          </a:bodyPr>
          <a:lstStyle>
            <a:lvl1pPr>
              <a:defRPr sz="2400">
                <a:solidFill>
                  <a:srgbClr val="FFFFFF"/>
                </a:solidFill>
              </a:defRPr>
            </a:lvl1pPr>
          </a:lstStyle>
          <a:p>
            <a:fld id="{EA66EF6D-3DA9-AB4A-B046-714C943A02DA}" type="slidenum">
              <a:rPr lang="en-US" smtClean="0"/>
              <a:t>‹#›</a:t>
            </a:fld>
            <a:endParaRPr lang="en-US" dirty="0"/>
          </a:p>
        </p:txBody>
      </p:sp>
      <p:sp>
        <p:nvSpPr>
          <p:cNvPr id="14" name="Footer Placeholder 13"/>
          <p:cNvSpPr>
            <a:spLocks noGrp="1"/>
          </p:cNvSpPr>
          <p:nvPr>
            <p:ph type="ftr" sz="quarter" idx="12"/>
          </p:nvPr>
        </p:nvSpPr>
        <p:spPr/>
        <p:txBody>
          <a:bodyPr/>
          <a:lstStyle/>
          <a:p>
            <a:r>
              <a:rPr lang="en-US" dirty="0"/>
              <a:t>School of ICT - CSF - Apr ‘22 – SSD - Secure Software Coding</a:t>
            </a:r>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9" name="Content Placeholder 8"/>
          <p:cNvSpPr>
            <a:spLocks noGrp="1"/>
          </p:cNvSpPr>
          <p:nvPr>
            <p:ph sz="quarter" idx="1"/>
          </p:nvPr>
        </p:nvSpPr>
        <p:spPr>
          <a:xfrm>
            <a:off x="609600" y="1589567"/>
            <a:ext cx="3886200" cy="4572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4844901" y="1589567"/>
            <a:ext cx="3886200" cy="4572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8" name="Date Placeholder 7"/>
          <p:cNvSpPr>
            <a:spLocks noGrp="1"/>
          </p:cNvSpPr>
          <p:nvPr>
            <p:ph type="dt" sz="half" idx="15"/>
          </p:nvPr>
        </p:nvSpPr>
        <p:spPr/>
        <p:txBody>
          <a:bodyPr rtlCol="0"/>
          <a:lstStyle/>
          <a:p>
            <a:r>
              <a:rPr lang="en-US" dirty="0"/>
              <a:t>20~24/4/15</a:t>
            </a:r>
          </a:p>
        </p:txBody>
      </p:sp>
      <p:sp>
        <p:nvSpPr>
          <p:cNvPr id="10" name="Slide Number Placeholder 9"/>
          <p:cNvSpPr>
            <a:spLocks noGrp="1"/>
          </p:cNvSpPr>
          <p:nvPr>
            <p:ph type="sldNum" sz="quarter" idx="16"/>
          </p:nvPr>
        </p:nvSpPr>
        <p:spPr/>
        <p:txBody>
          <a:bodyPr rtlCol="0"/>
          <a:lstStyle/>
          <a:p>
            <a:fld id="{EA66EF6D-3DA9-AB4A-B046-714C943A02DA}" type="slidenum">
              <a:rPr lang="en-US" smtClean="0"/>
              <a:t>‹#›</a:t>
            </a:fld>
            <a:endParaRPr lang="en-US" dirty="0"/>
          </a:p>
        </p:txBody>
      </p:sp>
      <p:sp>
        <p:nvSpPr>
          <p:cNvPr id="12" name="Footer Placeholder 11"/>
          <p:cNvSpPr>
            <a:spLocks noGrp="1"/>
          </p:cNvSpPr>
          <p:nvPr>
            <p:ph type="ftr" sz="quarter" idx="17"/>
          </p:nvPr>
        </p:nvSpPr>
        <p:spPr/>
        <p:txBody>
          <a:bodyPr rtlCol="0"/>
          <a:lstStyle/>
          <a:p>
            <a:r>
              <a:rPr lang="en-US" dirty="0"/>
              <a:t>School of ICT - CSF - Apr ‘22 – SSD - Secure Software Coding</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33400" y="273050"/>
            <a:ext cx="8153400" cy="869950"/>
          </a:xfrm>
        </p:spPr>
        <p:txBody>
          <a:bodyPr anchor="ctr"/>
          <a:lstStyle>
            <a:lvl1pPr>
              <a:defRPr/>
            </a:lvl1pPr>
          </a:lstStyle>
          <a:p>
            <a:r>
              <a:rPr kumimoji="0" lang="en-US"/>
              <a:t>Click to edit Master title style</a:t>
            </a:r>
          </a:p>
        </p:txBody>
      </p:sp>
      <p:sp>
        <p:nvSpPr>
          <p:cNvPr id="11" name="Content Placeholder 10"/>
          <p:cNvSpPr>
            <a:spLocks noGrp="1"/>
          </p:cNvSpPr>
          <p:nvPr>
            <p:ph sz="quarter" idx="2"/>
          </p:nvPr>
        </p:nvSpPr>
        <p:spPr>
          <a:xfrm>
            <a:off x="609600" y="2438400"/>
            <a:ext cx="3886200" cy="35814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4800600" y="2438400"/>
            <a:ext cx="3886200" cy="35814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0" name="Date Placeholder 9"/>
          <p:cNvSpPr>
            <a:spLocks noGrp="1"/>
          </p:cNvSpPr>
          <p:nvPr>
            <p:ph type="dt" sz="half" idx="15"/>
          </p:nvPr>
        </p:nvSpPr>
        <p:spPr/>
        <p:txBody>
          <a:bodyPr rtlCol="0"/>
          <a:lstStyle/>
          <a:p>
            <a:r>
              <a:rPr lang="en-US" dirty="0"/>
              <a:t>20~24/4/15</a:t>
            </a:r>
          </a:p>
        </p:txBody>
      </p:sp>
      <p:sp>
        <p:nvSpPr>
          <p:cNvPr id="12" name="Slide Number Placeholder 11"/>
          <p:cNvSpPr>
            <a:spLocks noGrp="1"/>
          </p:cNvSpPr>
          <p:nvPr>
            <p:ph type="sldNum" sz="quarter" idx="16"/>
          </p:nvPr>
        </p:nvSpPr>
        <p:spPr/>
        <p:txBody>
          <a:bodyPr rtlCol="0"/>
          <a:lstStyle/>
          <a:p>
            <a:fld id="{EA66EF6D-3DA9-AB4A-B046-714C943A02DA}" type="slidenum">
              <a:rPr lang="en-US" smtClean="0"/>
              <a:t>‹#›</a:t>
            </a:fld>
            <a:endParaRPr lang="en-US" dirty="0"/>
          </a:p>
        </p:txBody>
      </p:sp>
      <p:sp>
        <p:nvSpPr>
          <p:cNvPr id="14" name="Footer Placeholder 13"/>
          <p:cNvSpPr>
            <a:spLocks noGrp="1"/>
          </p:cNvSpPr>
          <p:nvPr>
            <p:ph type="ftr" sz="quarter" idx="17"/>
          </p:nvPr>
        </p:nvSpPr>
        <p:spPr/>
        <p:txBody>
          <a:bodyPr rtlCol="0"/>
          <a:lstStyle/>
          <a:p>
            <a:r>
              <a:rPr lang="en-US" dirty="0"/>
              <a:t>School of ICT - CSF - Apr ‘22 – SSD - Secure Software Coding</a:t>
            </a:r>
          </a:p>
        </p:txBody>
      </p:sp>
      <p:sp>
        <p:nvSpPr>
          <p:cNvPr id="16" name="Text Placeholder 15"/>
          <p:cNvSpPr>
            <a:spLocks noGrp="1"/>
          </p:cNvSpPr>
          <p:nvPr>
            <p:ph type="body" sz="quarter" idx="1"/>
          </p:nvPr>
        </p:nvSpPr>
        <p:spPr>
          <a:xfrm>
            <a:off x="609600" y="1752600"/>
            <a:ext cx="3886200" cy="640080"/>
          </a:xfrm>
          <a:solidFill>
            <a:schemeClr val="accent2"/>
          </a:solidFill>
        </p:spPr>
        <p:txBody>
          <a:bodyPr rtlCol="0" anchor="ctr"/>
          <a:lstStyle>
            <a:lvl1pPr marL="0" indent="0">
              <a:buFontTx/>
              <a:buNone/>
              <a:defRPr sz="2000" b="1">
                <a:solidFill>
                  <a:srgbClr val="FFFFFF"/>
                </a:solidFill>
              </a:defRPr>
            </a:lvl1pPr>
          </a:lstStyle>
          <a:p>
            <a:pPr lvl="0" eaLnBrk="1" latinLnBrk="0" hangingPunct="1"/>
            <a:r>
              <a:rPr kumimoji="0" lang="en-US"/>
              <a:t>Click to edit Master text styles</a:t>
            </a:r>
          </a:p>
        </p:txBody>
      </p:sp>
      <p:sp>
        <p:nvSpPr>
          <p:cNvPr id="15" name="Text Placeholder 14"/>
          <p:cNvSpPr>
            <a:spLocks noGrp="1"/>
          </p:cNvSpPr>
          <p:nvPr>
            <p:ph type="body" sz="quarter" idx="3"/>
          </p:nvPr>
        </p:nvSpPr>
        <p:spPr>
          <a:xfrm>
            <a:off x="4800600" y="1752600"/>
            <a:ext cx="3886200" cy="640080"/>
          </a:xfrm>
          <a:solidFill>
            <a:schemeClr val="accent4"/>
          </a:solidFill>
        </p:spPr>
        <p:txBody>
          <a:bodyPr rtlCol="0" anchor="ctr"/>
          <a:lstStyle>
            <a:lvl1pPr marL="0" indent="0">
              <a:buFontTx/>
              <a:buNone/>
              <a:defRPr sz="2000" b="1">
                <a:solidFill>
                  <a:srgbClr val="FFFFFF"/>
                </a:solidFill>
              </a:defRPr>
            </a:lvl1pPr>
          </a:lstStyle>
          <a:p>
            <a:pPr lvl="0" eaLnBrk="1" latinLnBrk="0" hangingPunct="1"/>
            <a:r>
              <a:rPr kumimoji="0" lang="en-US"/>
              <a:t>Click to edit Master text styles</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Date Placeholder 2"/>
          <p:cNvSpPr>
            <a:spLocks noGrp="1"/>
          </p:cNvSpPr>
          <p:nvPr>
            <p:ph type="dt" sz="half" idx="10"/>
          </p:nvPr>
        </p:nvSpPr>
        <p:spPr/>
        <p:txBody>
          <a:bodyPr/>
          <a:lstStyle/>
          <a:p>
            <a:r>
              <a:rPr lang="en-US" dirty="0"/>
              <a:t>20~24/4/15</a:t>
            </a:r>
          </a:p>
        </p:txBody>
      </p:sp>
      <p:sp>
        <p:nvSpPr>
          <p:cNvPr id="4" name="Footer Placeholder 3"/>
          <p:cNvSpPr>
            <a:spLocks noGrp="1"/>
          </p:cNvSpPr>
          <p:nvPr>
            <p:ph type="ftr" sz="quarter" idx="11"/>
          </p:nvPr>
        </p:nvSpPr>
        <p:spPr/>
        <p:txBody>
          <a:bodyPr/>
          <a:lstStyle/>
          <a:p>
            <a:r>
              <a:rPr lang="en-US" dirty="0"/>
              <a:t>School of ICT - CSF - Apr ‘22 – SSD - Secure Software Coding</a:t>
            </a:r>
          </a:p>
        </p:txBody>
      </p:sp>
      <p:sp>
        <p:nvSpPr>
          <p:cNvPr id="5" name="Slide Number Placeholder 4"/>
          <p:cNvSpPr>
            <a:spLocks noGrp="1"/>
          </p:cNvSpPr>
          <p:nvPr>
            <p:ph type="sldNum" sz="quarter" idx="12"/>
          </p:nvPr>
        </p:nvSpPr>
        <p:spPr/>
        <p:txBody>
          <a:bodyPr/>
          <a:lstStyle>
            <a:lvl1pPr>
              <a:defRPr>
                <a:solidFill>
                  <a:srgbClr val="FFFFFF"/>
                </a:solidFill>
              </a:defRPr>
            </a:lvl1pPr>
          </a:lstStyle>
          <a:p>
            <a:fld id="{EA66EF6D-3DA9-AB4A-B046-714C943A02DA}" type="slidenum">
              <a:rPr lang="en-US" smtClean="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dirty="0"/>
              <a:t>20~24/4/15</a:t>
            </a:r>
          </a:p>
        </p:txBody>
      </p:sp>
      <p:sp>
        <p:nvSpPr>
          <p:cNvPr id="3" name="Footer Placeholder 2"/>
          <p:cNvSpPr>
            <a:spLocks noGrp="1"/>
          </p:cNvSpPr>
          <p:nvPr>
            <p:ph type="ftr" sz="quarter" idx="11"/>
          </p:nvPr>
        </p:nvSpPr>
        <p:spPr/>
        <p:txBody>
          <a:bodyPr/>
          <a:lstStyle/>
          <a:p>
            <a:r>
              <a:rPr lang="en-US" dirty="0"/>
              <a:t>School of ICT - CSF - Apr ‘22 – SSD - Secure Software Coding</a:t>
            </a:r>
          </a:p>
        </p:txBody>
      </p:sp>
      <p:sp>
        <p:nvSpPr>
          <p:cNvPr id="4" name="Slide Number Placeholder 3"/>
          <p:cNvSpPr>
            <a:spLocks noGrp="1"/>
          </p:cNvSpPr>
          <p:nvPr>
            <p:ph type="sldNum" sz="quarter" idx="12"/>
          </p:nvPr>
        </p:nvSpPr>
        <p:spPr>
          <a:xfrm>
            <a:off x="0" y="6248400"/>
            <a:ext cx="533400" cy="381000"/>
          </a:xfrm>
        </p:spPr>
        <p:txBody>
          <a:bodyPr/>
          <a:lstStyle>
            <a:lvl1pPr>
              <a:defRPr>
                <a:solidFill>
                  <a:schemeClr val="tx2"/>
                </a:solidFill>
              </a:defRPr>
            </a:lvl1pPr>
          </a:lstStyle>
          <a:p>
            <a:fld id="{EA66EF6D-3DA9-AB4A-B046-714C943A02DA}" type="slidenum">
              <a:rPr lang="en-US" smtClean="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3050"/>
            <a:ext cx="8077200" cy="869950"/>
          </a:xfrm>
        </p:spPr>
        <p:txBody>
          <a:bodyPr anchor="ctr"/>
          <a:lstStyle>
            <a:lvl1pPr algn="l">
              <a:buNone/>
              <a:defRPr sz="4400" b="0"/>
            </a:lvl1pPr>
          </a:lstStyle>
          <a:p>
            <a:r>
              <a:rPr kumimoji="0" lang="en-US"/>
              <a:t>Click to edit Master title style</a:t>
            </a:r>
          </a:p>
        </p:txBody>
      </p:sp>
      <p:sp>
        <p:nvSpPr>
          <p:cNvPr id="5" name="Date Placeholder 4"/>
          <p:cNvSpPr>
            <a:spLocks noGrp="1"/>
          </p:cNvSpPr>
          <p:nvPr>
            <p:ph type="dt" sz="half" idx="10"/>
          </p:nvPr>
        </p:nvSpPr>
        <p:spPr/>
        <p:txBody>
          <a:bodyPr/>
          <a:lstStyle/>
          <a:p>
            <a:r>
              <a:rPr lang="en-US" dirty="0"/>
              <a:t>20~24/4/15</a:t>
            </a:r>
          </a:p>
        </p:txBody>
      </p:sp>
      <p:sp>
        <p:nvSpPr>
          <p:cNvPr id="6" name="Footer Placeholder 5"/>
          <p:cNvSpPr>
            <a:spLocks noGrp="1"/>
          </p:cNvSpPr>
          <p:nvPr>
            <p:ph type="ftr" sz="quarter" idx="11"/>
          </p:nvPr>
        </p:nvSpPr>
        <p:spPr/>
        <p:txBody>
          <a:bodyPr/>
          <a:lstStyle/>
          <a:p>
            <a:r>
              <a:rPr lang="en-US" dirty="0"/>
              <a:t>School of ICT - CSF - Apr ‘22 – SSD - Secure Software Coding</a:t>
            </a:r>
          </a:p>
        </p:txBody>
      </p:sp>
      <p:sp>
        <p:nvSpPr>
          <p:cNvPr id="7" name="Slide Number Placeholder 6"/>
          <p:cNvSpPr>
            <a:spLocks noGrp="1"/>
          </p:cNvSpPr>
          <p:nvPr>
            <p:ph type="sldNum" sz="quarter" idx="12"/>
          </p:nvPr>
        </p:nvSpPr>
        <p:spPr/>
        <p:txBody>
          <a:bodyPr/>
          <a:lstStyle>
            <a:lvl1pPr>
              <a:defRPr>
                <a:solidFill>
                  <a:srgbClr val="FFFFFF"/>
                </a:solidFill>
              </a:defRPr>
            </a:lvl1pPr>
          </a:lstStyle>
          <a:p>
            <a:fld id="{6E2D2B3B-882E-40F3-A32F-6DD516915044}" type="slidenum">
              <a:rPr lang="en-US" smtClean="0"/>
              <a:pPr/>
              <a:t>‹#›</a:t>
            </a:fld>
            <a:endParaRPr lang="en-US" dirty="0"/>
          </a:p>
        </p:txBody>
      </p:sp>
      <p:sp>
        <p:nvSpPr>
          <p:cNvPr id="3" name="Text Placeholder 2"/>
          <p:cNvSpPr>
            <a:spLocks noGrp="1"/>
          </p:cNvSpPr>
          <p:nvPr>
            <p:ph type="body" idx="2"/>
          </p:nvPr>
        </p:nvSpPr>
        <p:spPr>
          <a:xfrm>
            <a:off x="172454" y="1752600"/>
            <a:ext cx="2037346" cy="4419600"/>
          </a:xfrm>
          <a:solidFill>
            <a:schemeClr val="accent5">
              <a:lumMod val="75000"/>
            </a:schemeClr>
          </a:solidFill>
          <a:ln w="50800" cap="sq" cmpd="dbl" algn="ctr">
            <a:solidFill>
              <a:schemeClr val="accent2"/>
            </a:solidFill>
            <a:prstDash val="solid"/>
            <a:miter lim="800000"/>
          </a:ln>
          <a:effectLst/>
        </p:spPr>
        <p:style>
          <a:lnRef idx="3">
            <a:schemeClr val="lt1"/>
          </a:lnRef>
          <a:fillRef idx="1">
            <a:schemeClr val="accent2"/>
          </a:fillRef>
          <a:effectRef idx="1">
            <a:schemeClr val="accent2"/>
          </a:effectRef>
          <a:fontRef idx="minor">
            <a:schemeClr val="lt1"/>
          </a:fontRef>
        </p:style>
        <p:txBody>
          <a:bodyPr lIns="137160" tIns="182880" rIns="137160" bIns="91440"/>
          <a:lstStyle>
            <a:lvl1pPr marL="0" indent="0">
              <a:spcAft>
                <a:spcPts val="1000"/>
              </a:spcAft>
              <a:buNone/>
              <a:defRPr sz="1800"/>
            </a:lvl1pPr>
            <a:lvl2pPr>
              <a:buNone/>
              <a:defRPr sz="1200"/>
            </a:lvl2pPr>
            <a:lvl3pPr>
              <a:buNone/>
              <a:defRPr sz="1000"/>
            </a:lvl3pPr>
            <a:lvl4pPr>
              <a:buNone/>
              <a:defRPr sz="900"/>
            </a:lvl4pPr>
            <a:lvl5pPr>
              <a:buNone/>
              <a:defRPr sz="900"/>
            </a:lvl5pPr>
          </a:lstStyle>
          <a:p>
            <a:pPr lvl="0" eaLnBrk="1" latinLnBrk="0" hangingPunct="1"/>
            <a:r>
              <a:rPr kumimoji="0" lang="en-US" dirty="0"/>
              <a:t>Click to edit Master text styles</a:t>
            </a:r>
          </a:p>
        </p:txBody>
      </p:sp>
      <p:sp>
        <p:nvSpPr>
          <p:cNvPr id="9" name="Content Placeholder 8"/>
          <p:cNvSpPr>
            <a:spLocks noGrp="1"/>
          </p:cNvSpPr>
          <p:nvPr>
            <p:ph sz="quarter" idx="1"/>
          </p:nvPr>
        </p:nvSpPr>
        <p:spPr>
          <a:xfrm>
            <a:off x="2362200" y="1752600"/>
            <a:ext cx="6400800" cy="4419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1_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89533" y="273050"/>
            <a:ext cx="8759082" cy="869950"/>
          </a:xfrm>
        </p:spPr>
        <p:txBody>
          <a:bodyPr anchor="ctr"/>
          <a:lstStyle>
            <a:lvl1pPr algn="l">
              <a:buNone/>
              <a:defRPr sz="4400" b="0"/>
            </a:lvl1pPr>
          </a:lstStyle>
          <a:p>
            <a:r>
              <a:rPr kumimoji="0" lang="en-US"/>
              <a:t>Click to edit Master title style</a:t>
            </a:r>
          </a:p>
        </p:txBody>
      </p:sp>
      <p:sp>
        <p:nvSpPr>
          <p:cNvPr id="5" name="Date Placeholder 4"/>
          <p:cNvSpPr>
            <a:spLocks noGrp="1"/>
          </p:cNvSpPr>
          <p:nvPr>
            <p:ph type="dt" sz="half" idx="10"/>
          </p:nvPr>
        </p:nvSpPr>
        <p:spPr>
          <a:xfrm>
            <a:off x="6096000" y="6248400"/>
            <a:ext cx="2852614" cy="365125"/>
          </a:xfrm>
        </p:spPr>
        <p:txBody>
          <a:bodyPr/>
          <a:lstStyle/>
          <a:p>
            <a:r>
              <a:rPr lang="en-US" dirty="0"/>
              <a:t>20~24/4/15</a:t>
            </a:r>
          </a:p>
        </p:txBody>
      </p:sp>
      <p:sp>
        <p:nvSpPr>
          <p:cNvPr id="7" name="Slide Number Placeholder 6"/>
          <p:cNvSpPr>
            <a:spLocks noGrp="1"/>
          </p:cNvSpPr>
          <p:nvPr>
            <p:ph type="sldNum" sz="quarter" idx="12"/>
          </p:nvPr>
        </p:nvSpPr>
        <p:spPr/>
        <p:txBody>
          <a:bodyPr/>
          <a:lstStyle>
            <a:lvl1pPr>
              <a:defRPr>
                <a:solidFill>
                  <a:srgbClr val="FFFFFF"/>
                </a:solidFill>
              </a:defRPr>
            </a:lvl1pPr>
          </a:lstStyle>
          <a:p>
            <a:fld id="{6E2D2B3B-882E-40F3-A32F-6DD516915044}" type="slidenum">
              <a:rPr lang="en-US" smtClean="0"/>
              <a:pPr/>
              <a:t>‹#›</a:t>
            </a:fld>
            <a:endParaRPr lang="en-US" dirty="0"/>
          </a:p>
        </p:txBody>
      </p:sp>
      <p:sp>
        <p:nvSpPr>
          <p:cNvPr id="3" name="Text Placeholder 2"/>
          <p:cNvSpPr>
            <a:spLocks noGrp="1"/>
          </p:cNvSpPr>
          <p:nvPr>
            <p:ph type="body" idx="2" hasCustomPrompt="1"/>
          </p:nvPr>
        </p:nvSpPr>
        <p:spPr>
          <a:xfrm>
            <a:off x="189533" y="1752600"/>
            <a:ext cx="1600200" cy="4419600"/>
          </a:xfrm>
          <a:solidFill>
            <a:schemeClr val="accent6"/>
          </a:solidFill>
          <a:ln w="50800" cap="sq" cmpd="dbl" algn="ctr">
            <a:solidFill>
              <a:schemeClr val="accent2"/>
            </a:solidFill>
            <a:prstDash val="solid"/>
            <a:miter lim="800000"/>
          </a:ln>
          <a:effectLst/>
        </p:spPr>
        <p:style>
          <a:lnRef idx="3">
            <a:schemeClr val="lt1"/>
          </a:lnRef>
          <a:fillRef idx="1">
            <a:schemeClr val="accent2"/>
          </a:fillRef>
          <a:effectRef idx="1">
            <a:schemeClr val="accent2"/>
          </a:effectRef>
          <a:fontRef idx="minor">
            <a:schemeClr val="lt1"/>
          </a:fontRef>
        </p:style>
        <p:txBody>
          <a:bodyPr lIns="137160" tIns="182880" rIns="137160" bIns="91440">
            <a:normAutofit/>
          </a:bodyPr>
          <a:lstStyle>
            <a:lvl1pPr marL="0" indent="0">
              <a:spcAft>
                <a:spcPts val="1000"/>
              </a:spcAft>
              <a:buNone/>
              <a:defRPr sz="1400" baseline="0"/>
            </a:lvl1pPr>
            <a:lvl2pPr>
              <a:buNone/>
              <a:defRPr sz="1200"/>
            </a:lvl2pPr>
            <a:lvl3pPr>
              <a:buNone/>
              <a:defRPr sz="1000"/>
            </a:lvl3pPr>
            <a:lvl4pPr>
              <a:buNone/>
              <a:defRPr sz="900"/>
            </a:lvl4pPr>
            <a:lvl5pPr>
              <a:buNone/>
              <a:defRPr sz="900"/>
            </a:lvl5pPr>
          </a:lstStyle>
          <a:p>
            <a:pPr lvl="0" eaLnBrk="1" latinLnBrk="0" hangingPunct="1"/>
            <a:r>
              <a:rPr kumimoji="0" lang="en-US" dirty="0"/>
              <a:t>Module Overviews ABC123</a:t>
            </a:r>
            <a:br>
              <a:rPr kumimoji="0" lang="en-US" dirty="0"/>
            </a:br>
            <a:r>
              <a:rPr kumimoji="0" lang="en-US" dirty="0"/>
              <a:t>xyz</a:t>
            </a:r>
          </a:p>
        </p:txBody>
      </p:sp>
      <p:sp>
        <p:nvSpPr>
          <p:cNvPr id="9" name="Content Placeholder 8"/>
          <p:cNvSpPr>
            <a:spLocks noGrp="1"/>
          </p:cNvSpPr>
          <p:nvPr>
            <p:ph sz="quarter" idx="1"/>
          </p:nvPr>
        </p:nvSpPr>
        <p:spPr>
          <a:xfrm>
            <a:off x="1983153" y="1752600"/>
            <a:ext cx="6965461" cy="4419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0" name="Footer Placeholder 5"/>
          <p:cNvSpPr>
            <a:spLocks noGrp="1"/>
          </p:cNvSpPr>
          <p:nvPr>
            <p:ph type="ftr" sz="quarter" idx="11"/>
          </p:nvPr>
        </p:nvSpPr>
        <p:spPr>
          <a:xfrm>
            <a:off x="609600" y="6248206"/>
            <a:ext cx="5421083" cy="365125"/>
          </a:xfrm>
        </p:spPr>
        <p:txBody>
          <a:bodyPr/>
          <a:lstStyle/>
          <a:p>
            <a:r>
              <a:rPr lang="en-US" dirty="0"/>
              <a:t>School of ICT - CSF - Apr ‘22 – SSD - Secure Software Coding</a:t>
            </a:r>
          </a:p>
        </p:txBody>
      </p:sp>
    </p:spTree>
    <p:extLst>
      <p:ext uri="{BB962C8B-B14F-4D97-AF65-F5344CB8AC3E}">
        <p14:creationId xmlns:p14="http://schemas.microsoft.com/office/powerpoint/2010/main" val="3470110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228600"/>
            <a:ext cx="8153400" cy="990600"/>
          </a:xfrm>
          <a:prstGeom prst="rect">
            <a:avLst/>
          </a:prstGeom>
        </p:spPr>
        <p:txBody>
          <a:bodyPr vert="horz" anchor="ctr">
            <a:normAutofit/>
          </a:bodyPr>
          <a:lstStyle/>
          <a:p>
            <a:r>
              <a:rPr kumimoji="0" lang="en-US"/>
              <a:t>Click to edit Master title style</a:t>
            </a:r>
          </a:p>
        </p:txBody>
      </p:sp>
      <p:sp>
        <p:nvSpPr>
          <p:cNvPr id="13" name="Text Placeholder 12"/>
          <p:cNvSpPr>
            <a:spLocks noGrp="1"/>
          </p:cNvSpPr>
          <p:nvPr>
            <p:ph type="body" idx="1"/>
          </p:nvPr>
        </p:nvSpPr>
        <p:spPr>
          <a:xfrm>
            <a:off x="612648" y="1600200"/>
            <a:ext cx="8153400" cy="4526280"/>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4" name="Date Placeholder 13"/>
          <p:cNvSpPr>
            <a:spLocks noGrp="1"/>
          </p:cNvSpPr>
          <p:nvPr>
            <p:ph type="dt" sz="half" idx="2"/>
          </p:nvPr>
        </p:nvSpPr>
        <p:spPr>
          <a:xfrm>
            <a:off x="6096000" y="6389520"/>
            <a:ext cx="2667000" cy="365125"/>
          </a:xfrm>
          <a:prstGeom prst="rect">
            <a:avLst/>
          </a:prstGeom>
        </p:spPr>
        <p:txBody>
          <a:bodyPr vert="horz" anchor="ctr" anchorCtr="0"/>
          <a:lstStyle>
            <a:lvl1pPr algn="l" eaLnBrk="1" latinLnBrk="0" hangingPunct="1">
              <a:defRPr kumimoji="0" sz="1400">
                <a:solidFill>
                  <a:schemeClr val="tx2"/>
                </a:solidFill>
              </a:defRPr>
            </a:lvl1pPr>
          </a:lstStyle>
          <a:p>
            <a:r>
              <a:rPr lang="en-US" dirty="0"/>
              <a:t>20~24/4/15</a:t>
            </a:r>
          </a:p>
        </p:txBody>
      </p:sp>
      <p:sp>
        <p:nvSpPr>
          <p:cNvPr id="3" name="Footer Placeholder 2"/>
          <p:cNvSpPr>
            <a:spLocks noGrp="1"/>
          </p:cNvSpPr>
          <p:nvPr>
            <p:ph type="ftr" sz="quarter" idx="3"/>
          </p:nvPr>
        </p:nvSpPr>
        <p:spPr>
          <a:xfrm>
            <a:off x="609600" y="6389326"/>
            <a:ext cx="5421083" cy="365125"/>
          </a:xfrm>
          <a:prstGeom prst="rect">
            <a:avLst/>
          </a:prstGeom>
        </p:spPr>
        <p:txBody>
          <a:bodyPr vert="horz" anchor="ctr"/>
          <a:lstStyle>
            <a:lvl1pPr algn="r" eaLnBrk="1" latinLnBrk="0" hangingPunct="1">
              <a:defRPr kumimoji="0" sz="1400">
                <a:solidFill>
                  <a:schemeClr val="tx2"/>
                </a:solidFill>
              </a:defRPr>
            </a:lvl1pPr>
          </a:lstStyle>
          <a:p>
            <a:r>
              <a:rPr lang="en-SG" dirty="0"/>
              <a:t>School of ICT - CSF - Apr ‘22 – SSD - Secure Software Coding</a:t>
            </a:r>
            <a:endParaRPr lang="en-US" dirty="0"/>
          </a:p>
        </p:txBody>
      </p:sp>
      <p:sp>
        <p:nvSpPr>
          <p:cNvPr id="7" name="Rectangle 6"/>
          <p:cNvSpPr/>
          <p:nvPr/>
        </p:nvSpPr>
        <p:spPr bwMode="white">
          <a:xfrm>
            <a:off x="0" y="1234440"/>
            <a:ext cx="9144000" cy="32004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8" name="Rectangle 7"/>
          <p:cNvSpPr/>
          <p:nvPr/>
        </p:nvSpPr>
        <p:spPr>
          <a:xfrm>
            <a:off x="0" y="1280160"/>
            <a:ext cx="533400" cy="228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9" name="Rectangle 8"/>
          <p:cNvSpPr/>
          <p:nvPr/>
        </p:nvSpPr>
        <p:spPr>
          <a:xfrm>
            <a:off x="590550" y="1280160"/>
            <a:ext cx="8553450" cy="228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Slide Number Placeholder 22"/>
          <p:cNvSpPr>
            <a:spLocks noGrp="1"/>
          </p:cNvSpPr>
          <p:nvPr>
            <p:ph type="sldNum" sz="quarter" idx="4"/>
          </p:nvPr>
        </p:nvSpPr>
        <p:spPr>
          <a:xfrm>
            <a:off x="0" y="1272222"/>
            <a:ext cx="533400" cy="244476"/>
          </a:xfrm>
          <a:prstGeom prst="rect">
            <a:avLst/>
          </a:prstGeom>
        </p:spPr>
        <p:txBody>
          <a:bodyPr vert="horz" anchor="ctr" anchorCtr="0">
            <a:normAutofit/>
          </a:bodyPr>
          <a:lstStyle>
            <a:lvl1pPr algn="ctr" eaLnBrk="1" latinLnBrk="0" hangingPunct="1">
              <a:defRPr kumimoji="0" sz="1400" b="1">
                <a:solidFill>
                  <a:srgbClr val="FFFFFF"/>
                </a:solidFill>
              </a:defRPr>
            </a:lvl1pPr>
          </a:lstStyle>
          <a:p>
            <a:fld id="{EA66EF6D-3DA9-AB4A-B046-714C943A02DA}" type="slidenum">
              <a:rPr lang="en-US" smtClean="0"/>
              <a:t>‹#›</a:t>
            </a:fld>
            <a:endParaRPr lang="en-US" dirty="0"/>
          </a:p>
        </p:txBody>
      </p:sp>
      <p:sp>
        <p:nvSpPr>
          <p:cNvPr id="4" name="TextBox 3">
            <a:extLst>
              <a:ext uri="{FF2B5EF4-FFF2-40B4-BE49-F238E27FC236}">
                <a16:creationId xmlns:a16="http://schemas.microsoft.com/office/drawing/2014/main" id="{011B5FF5-8089-4B8D-B709-E0B4F82E4D73}"/>
              </a:ext>
            </a:extLst>
          </p:cNvPr>
          <p:cNvSpPr txBox="1"/>
          <p:nvPr userDrawn="1">
            <p:extLst>
              <p:ext uri="{1162E1C5-73C7-4A58-AE30-91384D911F3F}">
                <p184:classification xmlns:p184="http://schemas.microsoft.com/office/powerpoint/2018/4/main" val="hdr"/>
              </p:ext>
            </p:extLst>
          </p:nvPr>
        </p:nvSpPr>
        <p:spPr>
          <a:xfrm>
            <a:off x="0" y="0"/>
            <a:ext cx="2436813" cy="167640"/>
          </a:xfrm>
          <a:prstGeom prst="rect">
            <a:avLst/>
          </a:prstGeom>
        </p:spPr>
        <p:txBody>
          <a:bodyPr horzOverflow="overflow" lIns="0" tIns="0" rIns="0" bIns="0">
            <a:spAutoFit/>
          </a:bodyPr>
          <a:lstStyle/>
          <a:p>
            <a:pPr algn="l"/>
            <a:r>
              <a:rPr lang="en-SG" sz="1100">
                <a:solidFill>
                  <a:srgbClr val="000000"/>
                </a:solidFill>
                <a:latin typeface="Calibri" panose="020F0502020204030204" pitchFamily="34" charset="0"/>
                <a:cs typeface="Calibri" panose="020F0502020204030204" pitchFamily="34" charset="0"/>
              </a:rPr>
              <a:t>                    Official (Closed) - Non Sensitive</a:t>
            </a:r>
          </a:p>
        </p:txBody>
      </p:sp>
    </p:spTree>
  </p:cSld>
  <p:clrMap bg1="lt1" tx1="dk1" bg2="lt2" tx2="dk2" accent1="accent1" accent2="accent2" accent3="accent3" accent4="accent4" accent5="accent5" accent6="accent6" hlink="hlink" folHlink="folHlink"/>
  <p:sldLayoutIdLst>
    <p:sldLayoutId id="2147484054" r:id="rId1"/>
    <p:sldLayoutId id="2147484055" r:id="rId2"/>
    <p:sldLayoutId id="2147484056" r:id="rId3"/>
    <p:sldLayoutId id="2147484057" r:id="rId4"/>
    <p:sldLayoutId id="2147484058" r:id="rId5"/>
    <p:sldLayoutId id="2147484059" r:id="rId6"/>
    <p:sldLayoutId id="2147484060" r:id="rId7"/>
    <p:sldLayoutId id="2147484061" r:id="rId8"/>
    <p:sldLayoutId id="2147484065" r:id="rId9"/>
    <p:sldLayoutId id="2147484062" r:id="rId10"/>
    <p:sldLayoutId id="2147484063" r:id="rId11"/>
    <p:sldLayoutId id="2147484064" r:id="rId12"/>
  </p:sldLayoutIdLst>
  <p:hf hdr="0" dt="0"/>
  <p:txStyles>
    <p:titleStyle>
      <a:lvl1pPr algn="l" rtl="0" eaLnBrk="1" latinLnBrk="0" hangingPunct="1">
        <a:spcBef>
          <a:spcPct val="0"/>
        </a:spcBef>
        <a:buNone/>
        <a:defRPr kumimoji="0" sz="4400" kern="1200">
          <a:solidFill>
            <a:schemeClr val="tx2"/>
          </a:solidFill>
          <a:latin typeface="+mj-lt"/>
          <a:ea typeface="+mj-ea"/>
          <a:cs typeface="+mj-cs"/>
        </a:defRPr>
      </a:lvl1pPr>
    </p:titleStyle>
    <p:bodyStyle>
      <a:lvl1pPr marL="320040" indent="-320040" algn="l" rtl="0" eaLnBrk="1" latinLnBrk="0" hangingPunct="1">
        <a:spcBef>
          <a:spcPts val="700"/>
        </a:spcBef>
        <a:buClr>
          <a:schemeClr val="accent2"/>
        </a:buClr>
        <a:buSzPct val="60000"/>
        <a:buFont typeface="Wingdings"/>
        <a:buChar char=""/>
        <a:defRPr kumimoji="0"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kumimoji="0"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kumimoji="0"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kumimoji="0"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kumimoji="0"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image" Target="../media/image4.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oleObject" Target="../embeddings/oleObject3.bin"/><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3.x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oleObject" Target="../embeddings/oleObject1.bin"/><Relationship Id="rId1" Type="http://schemas.openxmlformats.org/officeDocument/2006/relationships/slideLayout" Target="../slideLayouts/slideLayout3.xml"/><Relationship Id="rId5" Type="http://schemas.openxmlformats.org/officeDocument/2006/relationships/image" Target="../media/image6.wmf"/><Relationship Id="rId4" Type="http://schemas.openxmlformats.org/officeDocument/2006/relationships/oleObject" Target="../embeddings/oleObject2.bin"/></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idx="1"/>
          </p:nvPr>
        </p:nvSpPr>
        <p:spPr>
          <a:xfrm>
            <a:off x="1371600" y="2743200"/>
            <a:ext cx="7467600" cy="1673225"/>
          </a:xfrm>
        </p:spPr>
        <p:txBody>
          <a:bodyPr>
            <a:normAutofit/>
          </a:bodyPr>
          <a:lstStyle/>
          <a:p>
            <a:r>
              <a:rPr lang="en-US" sz="2300" dirty="0"/>
              <a:t>Diploma in CSF</a:t>
            </a:r>
          </a:p>
          <a:p>
            <a:r>
              <a:rPr lang="en-US" sz="2300" dirty="0"/>
              <a:t>Academic Year (AY) 22/23 – Semester 3 (April `22)</a:t>
            </a:r>
          </a:p>
        </p:txBody>
      </p:sp>
      <p:sp>
        <p:nvSpPr>
          <p:cNvPr id="2" name="Title 1"/>
          <p:cNvSpPr>
            <a:spLocks noGrp="1"/>
          </p:cNvSpPr>
          <p:nvPr>
            <p:ph type="title"/>
          </p:nvPr>
        </p:nvSpPr>
        <p:spPr>
          <a:xfrm>
            <a:off x="1371600" y="1600200"/>
            <a:ext cx="7772400" cy="990600"/>
          </a:xfrm>
        </p:spPr>
        <p:txBody>
          <a:bodyPr>
            <a:noAutofit/>
          </a:bodyPr>
          <a:lstStyle/>
          <a:p>
            <a:r>
              <a:rPr lang="en-US" sz="3100" dirty="0"/>
              <a:t>SECURE SOFTWARE DEVELOPMENT  (SSD)</a:t>
            </a:r>
          </a:p>
        </p:txBody>
      </p:sp>
      <p:pic>
        <p:nvPicPr>
          <p:cNvPr id="5" name="Picture 4"/>
          <p:cNvPicPr>
            <a:picLocks noChangeAspect="1"/>
          </p:cNvPicPr>
          <p:nvPr/>
        </p:nvPicPr>
        <p:blipFill>
          <a:blip r:embed="rId3"/>
          <a:stretch>
            <a:fillRect/>
          </a:stretch>
        </p:blipFill>
        <p:spPr>
          <a:xfrm>
            <a:off x="4420312" y="206017"/>
            <a:ext cx="4368800" cy="990600"/>
          </a:xfrm>
          <a:prstGeom prst="rect">
            <a:avLst/>
          </a:prstGeom>
        </p:spPr>
      </p:pic>
      <p:sp>
        <p:nvSpPr>
          <p:cNvPr id="8" name="Rectangle 7"/>
          <p:cNvSpPr/>
          <p:nvPr/>
        </p:nvSpPr>
        <p:spPr>
          <a:xfrm>
            <a:off x="1371600" y="3984983"/>
            <a:ext cx="7772400" cy="990600"/>
          </a:xfrm>
          <a:prstGeom prst="rect">
            <a:avLst/>
          </a:prstGeom>
          <a:solidFill>
            <a:schemeClr val="accent5">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Title 7"/>
          <p:cNvSpPr txBox="1">
            <a:spLocks/>
          </p:cNvSpPr>
          <p:nvPr/>
        </p:nvSpPr>
        <p:spPr>
          <a:xfrm>
            <a:off x="1371600" y="3984982"/>
            <a:ext cx="7467600" cy="990601"/>
          </a:xfrm>
          <a:prstGeom prst="rect">
            <a:avLst/>
          </a:prstGeom>
        </p:spPr>
        <p:txBody>
          <a:bodyPr vert="horz" anchor="ctr">
            <a:normAutofit/>
          </a:bodyPr>
          <a:lstStyle>
            <a:lvl1pPr algn="l" rtl="0" eaLnBrk="1" latinLnBrk="0" hangingPunct="1">
              <a:spcBef>
                <a:spcPct val="0"/>
              </a:spcBef>
              <a:buNone/>
              <a:defRPr kumimoji="0" sz="4400" b="0" kern="1200" cap="all" baseline="0">
                <a:solidFill>
                  <a:srgbClr val="FFFFFF"/>
                </a:solidFill>
                <a:latin typeface="+mj-lt"/>
                <a:ea typeface="+mj-ea"/>
                <a:cs typeface="+mj-cs"/>
              </a:defRPr>
            </a:lvl1pPr>
          </a:lstStyle>
          <a:p>
            <a:r>
              <a:rPr lang="en-US" dirty="0"/>
              <a:t>Week 11</a:t>
            </a:r>
          </a:p>
        </p:txBody>
      </p:sp>
      <p:sp>
        <p:nvSpPr>
          <p:cNvPr id="10" name="Rectangle 9"/>
          <p:cNvSpPr/>
          <p:nvPr/>
        </p:nvSpPr>
        <p:spPr>
          <a:xfrm>
            <a:off x="1371600" y="5127984"/>
            <a:ext cx="7772400" cy="990600"/>
          </a:xfrm>
          <a:prstGeom prst="rect">
            <a:avLst/>
          </a:prstGeom>
          <a:solidFill>
            <a:schemeClr val="accent5">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p>
        </p:txBody>
      </p:sp>
      <p:sp>
        <p:nvSpPr>
          <p:cNvPr id="11" name="Title 7"/>
          <p:cNvSpPr txBox="1">
            <a:spLocks/>
          </p:cNvSpPr>
          <p:nvPr/>
        </p:nvSpPr>
        <p:spPr>
          <a:xfrm>
            <a:off x="1371600" y="5127983"/>
            <a:ext cx="7467600" cy="990601"/>
          </a:xfrm>
          <a:prstGeom prst="rect">
            <a:avLst/>
          </a:prstGeom>
        </p:spPr>
        <p:txBody>
          <a:bodyPr vert="horz" anchor="ctr">
            <a:noAutofit/>
          </a:bodyPr>
          <a:lstStyle>
            <a:lvl1pPr algn="l" rtl="0" eaLnBrk="1" latinLnBrk="0" hangingPunct="1">
              <a:spcBef>
                <a:spcPct val="0"/>
              </a:spcBef>
              <a:buNone/>
              <a:defRPr kumimoji="0" sz="4400" b="0" kern="1200" cap="all" baseline="0">
                <a:solidFill>
                  <a:srgbClr val="FFFFFF"/>
                </a:solidFill>
                <a:latin typeface="+mj-lt"/>
                <a:ea typeface="+mj-ea"/>
                <a:cs typeface="+mj-cs"/>
              </a:defRPr>
            </a:lvl1pPr>
          </a:lstStyle>
          <a:p>
            <a:r>
              <a:rPr lang="en-US" sz="2800" dirty="0"/>
              <a:t>Secure software coding</a:t>
            </a:r>
          </a:p>
        </p:txBody>
      </p:sp>
      <p:pic>
        <p:nvPicPr>
          <p:cNvPr id="3" name="Picture 2" descr="ICT-logo-Color.jpg"/>
          <p:cNvPicPr>
            <a:picLocks noChangeAspect="1"/>
          </p:cNvPicPr>
          <p:nvPr/>
        </p:nvPicPr>
        <p:blipFill>
          <a:blip r:embed="rId4">
            <a:alphaModFix/>
            <a:extLst>
              <a:ext uri="{28A0092B-C50C-407E-A947-70E740481C1C}">
                <a14:useLocalDpi xmlns:a14="http://schemas.microsoft.com/office/drawing/2010/main" val="0"/>
              </a:ext>
            </a:extLst>
          </a:blip>
          <a:stretch>
            <a:fillRect/>
          </a:stretch>
        </p:blipFill>
        <p:spPr>
          <a:xfrm>
            <a:off x="329950" y="206017"/>
            <a:ext cx="1905000" cy="977900"/>
          </a:xfrm>
          <a:prstGeom prst="rect">
            <a:avLst/>
          </a:prstGeom>
        </p:spPr>
      </p:pic>
      <p:sp>
        <p:nvSpPr>
          <p:cNvPr id="13" name="TextBox 12"/>
          <p:cNvSpPr txBox="1"/>
          <p:nvPr/>
        </p:nvSpPr>
        <p:spPr>
          <a:xfrm>
            <a:off x="6316002" y="6484078"/>
            <a:ext cx="2827998" cy="369332"/>
          </a:xfrm>
          <a:prstGeom prst="rect">
            <a:avLst/>
          </a:prstGeom>
          <a:noFill/>
        </p:spPr>
        <p:txBody>
          <a:bodyPr wrap="square" rtlCol="0">
            <a:spAutoFit/>
          </a:bodyPr>
          <a:lstStyle/>
          <a:p>
            <a:r>
              <a:rPr lang="en-US" dirty="0"/>
              <a:t>Last Updated: 26/06/2022</a:t>
            </a:r>
          </a:p>
        </p:txBody>
      </p:sp>
      <p:sp>
        <p:nvSpPr>
          <p:cNvPr id="12" name="Slide Number Placeholder 11"/>
          <p:cNvSpPr>
            <a:spLocks noGrp="1"/>
          </p:cNvSpPr>
          <p:nvPr>
            <p:ph type="sldNum" sz="quarter" idx="11"/>
          </p:nvPr>
        </p:nvSpPr>
        <p:spPr/>
        <p:txBody>
          <a:bodyPr/>
          <a:lstStyle/>
          <a:p>
            <a:fld id="{EA66EF6D-3DA9-AB4A-B046-714C943A02DA}" type="slidenum">
              <a:rPr lang="en-US" smtClean="0"/>
              <a:t>1</a:t>
            </a:fld>
            <a:endParaRPr lang="en-US" dirty="0"/>
          </a:p>
        </p:txBody>
      </p:sp>
    </p:spTree>
    <p:extLst>
      <p:ext uri="{BB962C8B-B14F-4D97-AF65-F5344CB8AC3E}">
        <p14:creationId xmlns:p14="http://schemas.microsoft.com/office/powerpoint/2010/main" val="28510800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Sanitization</a:t>
            </a:r>
          </a:p>
        </p:txBody>
      </p:sp>
      <p:sp>
        <p:nvSpPr>
          <p:cNvPr id="3" name="Footer Placeholder 2"/>
          <p:cNvSpPr>
            <a:spLocks noGrp="1"/>
          </p:cNvSpPr>
          <p:nvPr>
            <p:ph type="ftr" sz="quarter" idx="11"/>
          </p:nvPr>
        </p:nvSpPr>
        <p:spPr>
          <a:xfrm>
            <a:off x="609600" y="6389326"/>
            <a:ext cx="5640371" cy="365125"/>
          </a:xfrm>
        </p:spPr>
        <p:txBody>
          <a:bodyPr/>
          <a:lstStyle/>
          <a:p>
            <a:r>
              <a:rPr lang="en-US" dirty="0"/>
              <a:t>School of ICT - CSF - Apr ‘22 – SSD - Secure Software Coding</a:t>
            </a:r>
          </a:p>
        </p:txBody>
      </p:sp>
      <p:sp>
        <p:nvSpPr>
          <p:cNvPr id="4" name="Slide Number Placeholder 3"/>
          <p:cNvSpPr>
            <a:spLocks noGrp="1"/>
          </p:cNvSpPr>
          <p:nvPr>
            <p:ph type="sldNum" sz="quarter" idx="12"/>
          </p:nvPr>
        </p:nvSpPr>
        <p:spPr/>
        <p:txBody>
          <a:bodyPr>
            <a:normAutofit fontScale="85000" lnSpcReduction="20000"/>
          </a:bodyPr>
          <a:lstStyle/>
          <a:p>
            <a:fld id="{EA66EF6D-3DA9-AB4A-B046-714C943A02DA}" type="slidenum">
              <a:rPr lang="en-US" smtClean="0"/>
              <a:t>10</a:t>
            </a:fld>
            <a:endParaRPr lang="en-US"/>
          </a:p>
        </p:txBody>
      </p:sp>
      <p:sp>
        <p:nvSpPr>
          <p:cNvPr id="5" name="Content Placeholder 4"/>
          <p:cNvSpPr>
            <a:spLocks noGrp="1"/>
          </p:cNvSpPr>
          <p:nvPr>
            <p:ph sz="quarter" idx="1"/>
          </p:nvPr>
        </p:nvSpPr>
        <p:spPr/>
        <p:txBody>
          <a:bodyPr>
            <a:normAutofit fontScale="85000" lnSpcReduction="20000"/>
          </a:bodyPr>
          <a:lstStyle/>
          <a:p>
            <a:r>
              <a:rPr lang="en-US" dirty="0"/>
              <a:t>An example for </a:t>
            </a:r>
            <a:r>
              <a:rPr lang="en-US" dirty="0" err="1"/>
              <a:t>literalization</a:t>
            </a:r>
            <a:endParaRPr lang="en-US" dirty="0"/>
          </a:p>
          <a:p>
            <a:pPr lvl="1"/>
            <a:r>
              <a:rPr lang="en-US" dirty="0"/>
              <a:t>Input sanitization in web applications, includes the conversion of the input into its </a:t>
            </a:r>
            <a:r>
              <a:rPr lang="en-US" dirty="0" err="1"/>
              <a:t>innerText</a:t>
            </a:r>
            <a:r>
              <a:rPr lang="en-US" dirty="0"/>
              <a:t> form, instead of its </a:t>
            </a:r>
            <a:r>
              <a:rPr lang="en-US" dirty="0" err="1"/>
              <a:t>innerHTML</a:t>
            </a:r>
            <a:r>
              <a:rPr lang="en-US" dirty="0"/>
              <a:t> form. This renders the input to be non-executable and treats the user-supplied input as a literal when it is processed and reflected on the client.</a:t>
            </a:r>
          </a:p>
          <a:p>
            <a:pPr lvl="1"/>
            <a:r>
              <a:rPr lang="en-US" dirty="0"/>
              <a:t>Output sanitization is usually performed by encoding the data before it is presented to the client.</a:t>
            </a:r>
          </a:p>
          <a:p>
            <a:pPr lvl="1"/>
            <a:r>
              <a:rPr lang="en-US" dirty="0"/>
              <a:t>In HTML entity encoding, the meta-characters and HTML tags are encoded to (substituted with) their corresponding character entity references.</a:t>
            </a:r>
          </a:p>
          <a:p>
            <a:pPr lvl="2"/>
            <a:r>
              <a:rPr lang="en-US" dirty="0"/>
              <a:t>For example, in HTML entity encoding, the character ‘&lt;’ is encoded to its corresponding HTML equivalent, which is ‘&amp;</a:t>
            </a:r>
            <a:r>
              <a:rPr lang="en-US" dirty="0" err="1"/>
              <a:t>lt</a:t>
            </a:r>
            <a:r>
              <a:rPr lang="en-US" dirty="0"/>
              <a:t>;’ and ‘&gt;’ is encoded to “&amp;</a:t>
            </a:r>
            <a:r>
              <a:rPr lang="en-US" dirty="0" err="1"/>
              <a:t>gt</a:t>
            </a:r>
            <a:r>
              <a:rPr lang="en-US" dirty="0"/>
              <a:t>;”.</a:t>
            </a:r>
          </a:p>
        </p:txBody>
      </p:sp>
    </p:spTree>
    <p:extLst>
      <p:ext uri="{BB962C8B-B14F-4D97-AF65-F5344CB8AC3E}">
        <p14:creationId xmlns:p14="http://schemas.microsoft.com/office/powerpoint/2010/main" val="19373971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Sanitization</a:t>
            </a:r>
          </a:p>
        </p:txBody>
      </p:sp>
      <p:sp>
        <p:nvSpPr>
          <p:cNvPr id="3" name="Footer Placeholder 2"/>
          <p:cNvSpPr>
            <a:spLocks noGrp="1"/>
          </p:cNvSpPr>
          <p:nvPr>
            <p:ph type="ftr" sz="quarter" idx="11"/>
          </p:nvPr>
        </p:nvSpPr>
        <p:spPr>
          <a:xfrm>
            <a:off x="609600" y="6389326"/>
            <a:ext cx="5668652" cy="365125"/>
          </a:xfrm>
        </p:spPr>
        <p:txBody>
          <a:bodyPr/>
          <a:lstStyle/>
          <a:p>
            <a:r>
              <a:rPr lang="en-US" dirty="0"/>
              <a:t>School of ICT - CSF - Apr ‘22 – SSD - Secure Software Coding</a:t>
            </a:r>
          </a:p>
        </p:txBody>
      </p:sp>
      <p:sp>
        <p:nvSpPr>
          <p:cNvPr id="4" name="Slide Number Placeholder 3"/>
          <p:cNvSpPr>
            <a:spLocks noGrp="1"/>
          </p:cNvSpPr>
          <p:nvPr>
            <p:ph type="sldNum" sz="quarter" idx="12"/>
          </p:nvPr>
        </p:nvSpPr>
        <p:spPr/>
        <p:txBody>
          <a:bodyPr>
            <a:normAutofit fontScale="85000" lnSpcReduction="20000"/>
          </a:bodyPr>
          <a:lstStyle/>
          <a:p>
            <a:fld id="{EA66EF6D-3DA9-AB4A-B046-714C943A02DA}" type="slidenum">
              <a:rPr lang="en-US" smtClean="0"/>
              <a:t>11</a:t>
            </a:fld>
            <a:endParaRPr lang="en-US"/>
          </a:p>
        </p:txBody>
      </p:sp>
      <p:sp>
        <p:nvSpPr>
          <p:cNvPr id="5" name="Content Placeholder 4"/>
          <p:cNvSpPr>
            <a:spLocks noGrp="1"/>
          </p:cNvSpPr>
          <p:nvPr>
            <p:ph sz="quarter" idx="1"/>
          </p:nvPr>
        </p:nvSpPr>
        <p:spPr/>
        <p:txBody>
          <a:bodyPr>
            <a:normAutofit/>
          </a:bodyPr>
          <a:lstStyle/>
          <a:p>
            <a:r>
              <a:rPr lang="en-US" dirty="0"/>
              <a:t>In </a:t>
            </a:r>
            <a:r>
              <a:rPr lang="en-US" dirty="0" err="1"/>
              <a:t>Url</a:t>
            </a:r>
            <a:r>
              <a:rPr lang="en-US" dirty="0"/>
              <a:t> Encoding, encoding is applied to parameters and values that are transmitted as part of the HTTP Query (URL). </a:t>
            </a:r>
          </a:p>
          <a:p>
            <a:r>
              <a:rPr lang="en-US" dirty="0"/>
              <a:t>Characters that are not permitted in the URLs can be encoded into their Unicode Character set code.</a:t>
            </a:r>
          </a:p>
          <a:p>
            <a:pPr lvl="1"/>
            <a:r>
              <a:rPr lang="en-US" dirty="0"/>
              <a:t>For example, in URL encoding, the character ‘&lt;’ is encoded to its corresponding URL equivalent which is “%3C” and ‘&gt;’ is encoded to “%3E.”</a:t>
            </a:r>
          </a:p>
        </p:txBody>
      </p:sp>
    </p:spTree>
    <p:extLst>
      <p:ext uri="{BB962C8B-B14F-4D97-AF65-F5344CB8AC3E}">
        <p14:creationId xmlns:p14="http://schemas.microsoft.com/office/powerpoint/2010/main" val="10518411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Error Handling</a:t>
            </a:r>
          </a:p>
        </p:txBody>
      </p:sp>
      <p:sp>
        <p:nvSpPr>
          <p:cNvPr id="3" name="Footer Placeholder 2"/>
          <p:cNvSpPr>
            <a:spLocks noGrp="1"/>
          </p:cNvSpPr>
          <p:nvPr>
            <p:ph type="ftr" sz="quarter" idx="11"/>
          </p:nvPr>
        </p:nvSpPr>
        <p:spPr>
          <a:xfrm>
            <a:off x="609600" y="6389326"/>
            <a:ext cx="5555530" cy="365125"/>
          </a:xfrm>
        </p:spPr>
        <p:txBody>
          <a:bodyPr/>
          <a:lstStyle/>
          <a:p>
            <a:r>
              <a:rPr lang="en-US" dirty="0"/>
              <a:t>School of ICT - CSF - Apr ‘22 – SSD - Secure Software Coding</a:t>
            </a:r>
          </a:p>
        </p:txBody>
      </p:sp>
      <p:sp>
        <p:nvSpPr>
          <p:cNvPr id="4" name="Slide Number Placeholder 3"/>
          <p:cNvSpPr>
            <a:spLocks noGrp="1"/>
          </p:cNvSpPr>
          <p:nvPr>
            <p:ph type="sldNum" sz="quarter" idx="12"/>
          </p:nvPr>
        </p:nvSpPr>
        <p:spPr/>
        <p:txBody>
          <a:bodyPr>
            <a:normAutofit fontScale="85000" lnSpcReduction="20000"/>
          </a:bodyPr>
          <a:lstStyle/>
          <a:p>
            <a:fld id="{EA66EF6D-3DA9-AB4A-B046-714C943A02DA}" type="slidenum">
              <a:rPr lang="en-US" smtClean="0"/>
              <a:t>12</a:t>
            </a:fld>
            <a:endParaRPr lang="en-US"/>
          </a:p>
        </p:txBody>
      </p:sp>
      <p:sp>
        <p:nvSpPr>
          <p:cNvPr id="5" name="Content Placeholder 4"/>
          <p:cNvSpPr>
            <a:spLocks noGrp="1"/>
          </p:cNvSpPr>
          <p:nvPr>
            <p:ph sz="quarter" idx="1"/>
          </p:nvPr>
        </p:nvSpPr>
        <p:spPr/>
        <p:txBody>
          <a:bodyPr>
            <a:normAutofit lnSpcReduction="10000"/>
          </a:bodyPr>
          <a:lstStyle/>
          <a:p>
            <a:r>
              <a:rPr lang="en-US" dirty="0"/>
              <a:t>Error messages are one of the first sources an attacker will look to determine the information about the software. </a:t>
            </a:r>
          </a:p>
          <a:p>
            <a:r>
              <a:rPr lang="en-US" dirty="0"/>
              <a:t>Without proper handling of input and the response generated from that input in the form of an error message, sensitive information can be leaked. </a:t>
            </a:r>
          </a:p>
          <a:p>
            <a:r>
              <a:rPr lang="en-US" dirty="0"/>
              <a:t>Validate all input to prevent an attacker from forcing an error by using an input (type, value, range, length, etc.) that the software is not expecting.</a:t>
            </a:r>
          </a:p>
        </p:txBody>
      </p:sp>
    </p:spTree>
    <p:extLst>
      <p:ext uri="{BB962C8B-B14F-4D97-AF65-F5344CB8AC3E}">
        <p14:creationId xmlns:p14="http://schemas.microsoft.com/office/powerpoint/2010/main" val="15561122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Error Handling</a:t>
            </a:r>
          </a:p>
        </p:txBody>
      </p:sp>
      <p:sp>
        <p:nvSpPr>
          <p:cNvPr id="3" name="Footer Placeholder 2"/>
          <p:cNvSpPr>
            <a:spLocks noGrp="1"/>
          </p:cNvSpPr>
          <p:nvPr>
            <p:ph type="ftr" sz="quarter" idx="11"/>
          </p:nvPr>
        </p:nvSpPr>
        <p:spPr>
          <a:xfrm>
            <a:off x="609600" y="6389326"/>
            <a:ext cx="5772346" cy="365125"/>
          </a:xfrm>
        </p:spPr>
        <p:txBody>
          <a:bodyPr/>
          <a:lstStyle/>
          <a:p>
            <a:r>
              <a:rPr lang="en-US" dirty="0"/>
              <a:t>School of ICT - CSF - Apr ‘22 – SSD - Secure Software Coding</a:t>
            </a:r>
          </a:p>
        </p:txBody>
      </p:sp>
      <p:sp>
        <p:nvSpPr>
          <p:cNvPr id="4" name="Slide Number Placeholder 3"/>
          <p:cNvSpPr>
            <a:spLocks noGrp="1"/>
          </p:cNvSpPr>
          <p:nvPr>
            <p:ph type="sldNum" sz="quarter" idx="12"/>
          </p:nvPr>
        </p:nvSpPr>
        <p:spPr/>
        <p:txBody>
          <a:bodyPr>
            <a:normAutofit fontScale="85000" lnSpcReduction="20000"/>
          </a:bodyPr>
          <a:lstStyle/>
          <a:p>
            <a:fld id="{EA66EF6D-3DA9-AB4A-B046-714C943A02DA}" type="slidenum">
              <a:rPr lang="en-US" smtClean="0"/>
              <a:t>13</a:t>
            </a:fld>
            <a:endParaRPr lang="en-US" dirty="0"/>
          </a:p>
        </p:txBody>
      </p:sp>
      <p:sp>
        <p:nvSpPr>
          <p:cNvPr id="5" name="Content Placeholder 4"/>
          <p:cNvSpPr>
            <a:spLocks noGrp="1"/>
          </p:cNvSpPr>
          <p:nvPr>
            <p:ph sz="quarter" idx="1"/>
          </p:nvPr>
        </p:nvSpPr>
        <p:spPr/>
        <p:txBody>
          <a:bodyPr>
            <a:normAutofit lnSpcReduction="10000"/>
          </a:bodyPr>
          <a:lstStyle/>
          <a:p>
            <a:r>
              <a:rPr lang="en-US" dirty="0"/>
              <a:t>Use non-verbose error messages with just the needed information. System generated errors with stack information and code paths must be abstracted into generic user friendly error messages that are laconic, with just the needed information.</a:t>
            </a:r>
          </a:p>
          <a:p>
            <a:r>
              <a:rPr lang="en-US" dirty="0"/>
              <a:t>It is recommended as a best practice to redirect errors and exceptions to a custom and default error handling location and depending on the context of where the user has logged in (remote or local), appropriate message details can be displayed.</a:t>
            </a:r>
          </a:p>
        </p:txBody>
      </p:sp>
    </p:spTree>
    <p:extLst>
      <p:ext uri="{BB962C8B-B14F-4D97-AF65-F5344CB8AC3E}">
        <p14:creationId xmlns:p14="http://schemas.microsoft.com/office/powerpoint/2010/main" val="486495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Error Handling</a:t>
            </a:r>
          </a:p>
        </p:txBody>
      </p:sp>
      <p:sp>
        <p:nvSpPr>
          <p:cNvPr id="3" name="Footer Placeholder 2"/>
          <p:cNvSpPr>
            <a:spLocks noGrp="1"/>
          </p:cNvSpPr>
          <p:nvPr>
            <p:ph type="ftr" sz="quarter" idx="11"/>
          </p:nvPr>
        </p:nvSpPr>
        <p:spPr>
          <a:xfrm>
            <a:off x="609600" y="6389326"/>
            <a:ext cx="5602664" cy="365125"/>
          </a:xfrm>
        </p:spPr>
        <p:txBody>
          <a:bodyPr/>
          <a:lstStyle/>
          <a:p>
            <a:r>
              <a:rPr lang="en-US" dirty="0"/>
              <a:t>School of ICT - CSF - Apr ‘22 – SSD - Secure Software Coding</a:t>
            </a:r>
          </a:p>
        </p:txBody>
      </p:sp>
      <p:sp>
        <p:nvSpPr>
          <p:cNvPr id="4" name="Slide Number Placeholder 3"/>
          <p:cNvSpPr>
            <a:spLocks noGrp="1"/>
          </p:cNvSpPr>
          <p:nvPr>
            <p:ph type="sldNum" sz="quarter" idx="12"/>
          </p:nvPr>
        </p:nvSpPr>
        <p:spPr/>
        <p:txBody>
          <a:bodyPr>
            <a:normAutofit fontScale="85000" lnSpcReduction="20000"/>
          </a:bodyPr>
          <a:lstStyle/>
          <a:p>
            <a:fld id="{EA66EF6D-3DA9-AB4A-B046-714C943A02DA}" type="slidenum">
              <a:rPr lang="en-US" smtClean="0"/>
              <a:t>14</a:t>
            </a:fld>
            <a:endParaRPr lang="en-US" dirty="0"/>
          </a:p>
        </p:txBody>
      </p:sp>
      <p:sp>
        <p:nvSpPr>
          <p:cNvPr id="5" name="Content Placeholder 4"/>
          <p:cNvSpPr>
            <a:spLocks noGrp="1"/>
          </p:cNvSpPr>
          <p:nvPr>
            <p:ph sz="quarter" idx="1"/>
          </p:nvPr>
        </p:nvSpPr>
        <p:spPr/>
        <p:txBody>
          <a:bodyPr/>
          <a:lstStyle/>
          <a:p>
            <a:r>
              <a:rPr lang="en-US" dirty="0"/>
              <a:t>An example of a verbose error message would be displaying ‘User ID did not match’ or ‘Password is incorrect’, instead of using the non-verbose or laconic equivalent such as ‘Login invalid’.</a:t>
            </a:r>
          </a:p>
        </p:txBody>
      </p:sp>
    </p:spTree>
    <p:extLst>
      <p:ext uri="{BB962C8B-B14F-4D97-AF65-F5344CB8AC3E}">
        <p14:creationId xmlns:p14="http://schemas.microsoft.com/office/powerpoint/2010/main" val="17684370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Exception Management</a:t>
            </a:r>
          </a:p>
        </p:txBody>
      </p:sp>
      <p:sp>
        <p:nvSpPr>
          <p:cNvPr id="3" name="Footer Placeholder 2"/>
          <p:cNvSpPr>
            <a:spLocks noGrp="1"/>
          </p:cNvSpPr>
          <p:nvPr>
            <p:ph type="ftr" sz="quarter" idx="11"/>
          </p:nvPr>
        </p:nvSpPr>
        <p:spPr>
          <a:xfrm>
            <a:off x="609600" y="6389326"/>
            <a:ext cx="5828907" cy="365125"/>
          </a:xfrm>
        </p:spPr>
        <p:txBody>
          <a:bodyPr/>
          <a:lstStyle/>
          <a:p>
            <a:r>
              <a:rPr lang="en-US" dirty="0"/>
              <a:t>School of ICT - CSF - Apr ‘22 – SSD - Secure Software Coding</a:t>
            </a:r>
          </a:p>
        </p:txBody>
      </p:sp>
      <p:sp>
        <p:nvSpPr>
          <p:cNvPr id="4" name="Slide Number Placeholder 3"/>
          <p:cNvSpPr>
            <a:spLocks noGrp="1"/>
          </p:cNvSpPr>
          <p:nvPr>
            <p:ph type="sldNum" sz="quarter" idx="12"/>
          </p:nvPr>
        </p:nvSpPr>
        <p:spPr/>
        <p:txBody>
          <a:bodyPr>
            <a:normAutofit fontScale="85000" lnSpcReduction="20000"/>
          </a:bodyPr>
          <a:lstStyle/>
          <a:p>
            <a:fld id="{EA66EF6D-3DA9-AB4A-B046-714C943A02DA}" type="slidenum">
              <a:rPr lang="en-US" smtClean="0"/>
              <a:t>15</a:t>
            </a:fld>
            <a:endParaRPr lang="en-US" dirty="0"/>
          </a:p>
        </p:txBody>
      </p:sp>
      <p:sp>
        <p:nvSpPr>
          <p:cNvPr id="5" name="Content Placeholder 4"/>
          <p:cNvSpPr>
            <a:spLocks noGrp="1"/>
          </p:cNvSpPr>
          <p:nvPr>
            <p:ph sz="quarter" idx="1"/>
          </p:nvPr>
        </p:nvSpPr>
        <p:spPr/>
        <p:txBody>
          <a:bodyPr>
            <a:normAutofit fontScale="77500" lnSpcReduction="20000"/>
          </a:bodyPr>
          <a:lstStyle/>
          <a:p>
            <a:r>
              <a:rPr lang="en-US" dirty="0"/>
              <a:t>While errors may be a result of user ignorance or software breakdown, exceptions are software issues that are not handled explicitly when the software behaves in an unintended or unreliable manner. </a:t>
            </a:r>
          </a:p>
          <a:p>
            <a:r>
              <a:rPr lang="en-US" dirty="0"/>
              <a:t>An example of user error is that the user mistypes his user ID when trying to log in. </a:t>
            </a:r>
          </a:p>
          <a:p>
            <a:pPr lvl="1"/>
            <a:r>
              <a:rPr lang="en-US" dirty="0"/>
              <a:t>Now if the software was expecting the user ID to be supplied in a numeric format and the user typed in alpha characters in that field, the software operations will result in a data type conversion exception. </a:t>
            </a:r>
          </a:p>
          <a:p>
            <a:pPr lvl="1"/>
            <a:r>
              <a:rPr lang="en-US" dirty="0"/>
              <a:t>If this exception is not explicitly handled, it would result in informing the user of this exception and in many cases disclose the entire exception stack. </a:t>
            </a:r>
          </a:p>
          <a:p>
            <a:pPr lvl="1"/>
            <a:r>
              <a:rPr lang="en-US" dirty="0"/>
              <a:t>This can result in information disclosure potentially revealing the software’s internal architectural details and in some cases even the data value.</a:t>
            </a:r>
          </a:p>
        </p:txBody>
      </p:sp>
    </p:spTree>
    <p:extLst>
      <p:ext uri="{BB962C8B-B14F-4D97-AF65-F5344CB8AC3E}">
        <p14:creationId xmlns:p14="http://schemas.microsoft.com/office/powerpoint/2010/main" val="14801218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Exception Management</a:t>
            </a:r>
          </a:p>
        </p:txBody>
      </p:sp>
      <p:sp>
        <p:nvSpPr>
          <p:cNvPr id="3" name="Footer Placeholder 2"/>
          <p:cNvSpPr>
            <a:spLocks noGrp="1"/>
          </p:cNvSpPr>
          <p:nvPr>
            <p:ph type="ftr" sz="quarter" idx="11"/>
          </p:nvPr>
        </p:nvSpPr>
        <p:spPr/>
        <p:txBody>
          <a:bodyPr/>
          <a:lstStyle/>
          <a:p>
            <a:r>
              <a:rPr lang="en-US" dirty="0"/>
              <a:t>School of ICT - CSF - Apr ‘22 – SSD - Secure Software Coding</a:t>
            </a:r>
          </a:p>
        </p:txBody>
      </p:sp>
      <p:sp>
        <p:nvSpPr>
          <p:cNvPr id="4" name="Slide Number Placeholder 3"/>
          <p:cNvSpPr>
            <a:spLocks noGrp="1"/>
          </p:cNvSpPr>
          <p:nvPr>
            <p:ph type="sldNum" sz="quarter" idx="12"/>
          </p:nvPr>
        </p:nvSpPr>
        <p:spPr/>
        <p:txBody>
          <a:bodyPr>
            <a:normAutofit fontScale="85000" lnSpcReduction="20000"/>
          </a:bodyPr>
          <a:lstStyle/>
          <a:p>
            <a:fld id="{EA66EF6D-3DA9-AB4A-B046-714C943A02DA}" type="slidenum">
              <a:rPr lang="en-US" smtClean="0"/>
              <a:t>16</a:t>
            </a:fld>
            <a:endParaRPr lang="en-US" dirty="0"/>
          </a:p>
        </p:txBody>
      </p:sp>
      <p:pic>
        <p:nvPicPr>
          <p:cNvPr id="7" name="Picture 6"/>
          <p:cNvPicPr>
            <a:picLocks noChangeAspect="1"/>
          </p:cNvPicPr>
          <p:nvPr/>
        </p:nvPicPr>
        <p:blipFill>
          <a:blip r:embed="rId2"/>
          <a:stretch>
            <a:fillRect/>
          </a:stretch>
        </p:blipFill>
        <p:spPr>
          <a:xfrm>
            <a:off x="133756" y="1593337"/>
            <a:ext cx="8874057" cy="4817643"/>
          </a:xfrm>
          <a:prstGeom prst="rect">
            <a:avLst/>
          </a:prstGeom>
        </p:spPr>
      </p:pic>
    </p:spTree>
    <p:extLst>
      <p:ext uri="{BB962C8B-B14F-4D97-AF65-F5344CB8AC3E}">
        <p14:creationId xmlns:p14="http://schemas.microsoft.com/office/powerpoint/2010/main" val="9780864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Exception Management</a:t>
            </a:r>
          </a:p>
        </p:txBody>
      </p:sp>
      <p:sp>
        <p:nvSpPr>
          <p:cNvPr id="3" name="Footer Placeholder 2"/>
          <p:cNvSpPr>
            <a:spLocks noGrp="1"/>
          </p:cNvSpPr>
          <p:nvPr>
            <p:ph type="ftr" sz="quarter" idx="11"/>
          </p:nvPr>
        </p:nvSpPr>
        <p:spPr>
          <a:xfrm>
            <a:off x="609600" y="6389326"/>
            <a:ext cx="5687505" cy="365125"/>
          </a:xfrm>
        </p:spPr>
        <p:txBody>
          <a:bodyPr/>
          <a:lstStyle/>
          <a:p>
            <a:r>
              <a:rPr lang="en-US" dirty="0"/>
              <a:t>School of ICT - CSF - Apr ‘22 – SSD - Secure Software Coding</a:t>
            </a:r>
          </a:p>
        </p:txBody>
      </p:sp>
      <p:sp>
        <p:nvSpPr>
          <p:cNvPr id="4" name="Slide Number Placeholder 3"/>
          <p:cNvSpPr>
            <a:spLocks noGrp="1"/>
          </p:cNvSpPr>
          <p:nvPr>
            <p:ph type="sldNum" sz="quarter" idx="12"/>
          </p:nvPr>
        </p:nvSpPr>
        <p:spPr/>
        <p:txBody>
          <a:bodyPr>
            <a:normAutofit fontScale="85000" lnSpcReduction="20000"/>
          </a:bodyPr>
          <a:lstStyle/>
          <a:p>
            <a:fld id="{EA66EF6D-3DA9-AB4A-B046-714C943A02DA}" type="slidenum">
              <a:rPr lang="en-US" smtClean="0"/>
              <a:t>17</a:t>
            </a:fld>
            <a:endParaRPr lang="en-US" dirty="0"/>
          </a:p>
        </p:txBody>
      </p:sp>
      <p:sp>
        <p:nvSpPr>
          <p:cNvPr id="5" name="Content Placeholder 4"/>
          <p:cNvSpPr>
            <a:spLocks noGrp="1"/>
          </p:cNvSpPr>
          <p:nvPr>
            <p:ph sz="quarter" idx="1"/>
          </p:nvPr>
        </p:nvSpPr>
        <p:spPr/>
        <p:txBody>
          <a:bodyPr/>
          <a:lstStyle/>
          <a:p>
            <a:r>
              <a:rPr lang="en-US" dirty="0"/>
              <a:t>Handle all exceptions preferably with a common approach.</a:t>
            </a:r>
          </a:p>
          <a:p>
            <a:r>
              <a:rPr lang="en-US" dirty="0"/>
              <a:t>All exceptions must be explicitly handled. If the programming language allows for try-catch-finally constructs then there must be a catch all exception block.</a:t>
            </a:r>
          </a:p>
        </p:txBody>
      </p:sp>
    </p:spTree>
    <p:extLst>
      <p:ext uri="{BB962C8B-B14F-4D97-AF65-F5344CB8AC3E}">
        <p14:creationId xmlns:p14="http://schemas.microsoft.com/office/powerpoint/2010/main" val="392102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Session Management</a:t>
            </a:r>
          </a:p>
        </p:txBody>
      </p:sp>
      <p:sp>
        <p:nvSpPr>
          <p:cNvPr id="3" name="Footer Placeholder 2"/>
          <p:cNvSpPr>
            <a:spLocks noGrp="1"/>
          </p:cNvSpPr>
          <p:nvPr>
            <p:ph type="ftr" sz="quarter" idx="11"/>
          </p:nvPr>
        </p:nvSpPr>
        <p:spPr>
          <a:xfrm>
            <a:off x="609600" y="6389326"/>
            <a:ext cx="5678078" cy="365125"/>
          </a:xfrm>
        </p:spPr>
        <p:txBody>
          <a:bodyPr/>
          <a:lstStyle/>
          <a:p>
            <a:r>
              <a:rPr lang="en-US" dirty="0"/>
              <a:t>School of ICT - CSF - Apr ‘22 – SSD - Secure Software Coding</a:t>
            </a:r>
          </a:p>
        </p:txBody>
      </p:sp>
      <p:sp>
        <p:nvSpPr>
          <p:cNvPr id="4" name="Slide Number Placeholder 3"/>
          <p:cNvSpPr>
            <a:spLocks noGrp="1"/>
          </p:cNvSpPr>
          <p:nvPr>
            <p:ph type="sldNum" sz="quarter" idx="12"/>
          </p:nvPr>
        </p:nvSpPr>
        <p:spPr/>
        <p:txBody>
          <a:bodyPr>
            <a:normAutofit fontScale="85000" lnSpcReduction="20000"/>
          </a:bodyPr>
          <a:lstStyle/>
          <a:p>
            <a:fld id="{EA66EF6D-3DA9-AB4A-B046-714C943A02DA}" type="slidenum">
              <a:rPr lang="en-US" smtClean="0"/>
              <a:t>18</a:t>
            </a:fld>
            <a:endParaRPr lang="en-US" dirty="0"/>
          </a:p>
        </p:txBody>
      </p:sp>
      <p:sp>
        <p:nvSpPr>
          <p:cNvPr id="5" name="Content Placeholder 4"/>
          <p:cNvSpPr>
            <a:spLocks noGrp="1"/>
          </p:cNvSpPr>
          <p:nvPr>
            <p:ph sz="quarter" idx="1"/>
          </p:nvPr>
        </p:nvSpPr>
        <p:spPr/>
        <p:txBody>
          <a:bodyPr>
            <a:normAutofit fontScale="70000" lnSpcReduction="20000"/>
          </a:bodyPr>
          <a:lstStyle/>
          <a:p>
            <a:r>
              <a:rPr lang="en-US" dirty="0"/>
              <a:t>Just because someone is authenticated and authorized to access system resources does not mean that security controls can be relaxed after an authenticated session is established, because a session can be hijacked. </a:t>
            </a:r>
          </a:p>
          <a:p>
            <a:r>
              <a:rPr lang="en-US" dirty="0"/>
              <a:t>Session hijacking attacks happen when an attacker impersonates the identity of a valid user and interjects themselves into the middle of an existing session, routing information from the user to the system and from the system to the user through them. This can lead to information disclosure (confidentiality threat), alteration (integrity threat) or a denial of service (availability threat). It is also known as a man-in-the-middle (MITM) attack. </a:t>
            </a:r>
          </a:p>
          <a:p>
            <a:r>
              <a:rPr lang="en-US" dirty="0"/>
              <a:t>Session management is a security concept that aims at mitigating session hijacking or MITM attacks. It requires that the session is unique by the issuance of unique session tokens and it also requires that user activity is tracked so that someone who is attempting to hijack a valid session is prevented from doing so.</a:t>
            </a:r>
          </a:p>
        </p:txBody>
      </p:sp>
    </p:spTree>
    <p:extLst>
      <p:ext uri="{BB962C8B-B14F-4D97-AF65-F5344CB8AC3E}">
        <p14:creationId xmlns:p14="http://schemas.microsoft.com/office/powerpoint/2010/main" val="16171218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Text Placeholder 6"/>
          <p:cNvSpPr>
            <a:spLocks noGrp="1"/>
          </p:cNvSpPr>
          <p:nvPr>
            <p:ph type="body" idx="1"/>
          </p:nvPr>
        </p:nvSpPr>
        <p:spPr>
          <a:xfrm>
            <a:off x="476655" y="2743200"/>
            <a:ext cx="8514945" cy="2091447"/>
          </a:xfrm>
          <a:ln w="12700">
            <a:solidFill>
              <a:schemeClr val="tx1"/>
            </a:solidFill>
          </a:ln>
        </p:spPr>
        <p:txBody>
          <a:bodyPr>
            <a:normAutofit fontScale="32500" lnSpcReduction="20000"/>
          </a:bodyPr>
          <a:lstStyle/>
          <a:p>
            <a:pPr>
              <a:lnSpc>
                <a:spcPct val="170000"/>
              </a:lnSpc>
            </a:pPr>
            <a:r>
              <a:rPr lang="en-SG" sz="4900" dirty="0">
                <a:ln>
                  <a:solidFill>
                    <a:schemeClr val="tx1"/>
                  </a:solidFill>
                </a:ln>
                <a:effectLst>
                  <a:innerShdw blurRad="63500" dist="50800" dir="13500000">
                    <a:prstClr val="black">
                      <a:alpha val="50000"/>
                    </a:prstClr>
                  </a:innerShdw>
                </a:effectLst>
                <a:latin typeface="+mj-lt"/>
              </a:rPr>
              <a:t>In addition to writing secure code, there are certain processes that must be conducted during the implementation phase that can assure the security of the software. These include: </a:t>
            </a:r>
            <a:endParaRPr lang="en-US" sz="4900" dirty="0">
              <a:ln>
                <a:solidFill>
                  <a:schemeClr val="tx1"/>
                </a:solidFill>
              </a:ln>
              <a:effectLst>
                <a:innerShdw blurRad="63500" dist="50800" dir="13500000">
                  <a:prstClr val="black">
                    <a:alpha val="50000"/>
                  </a:prstClr>
                </a:innerShdw>
              </a:effectLst>
              <a:latin typeface="+mj-lt"/>
            </a:endParaRPr>
          </a:p>
          <a:p>
            <a:endParaRPr lang="en-US" dirty="0"/>
          </a:p>
          <a:p>
            <a:r>
              <a:rPr lang="en-US" sz="4900" dirty="0"/>
              <a:t>- Versioning (Configuration Management)</a:t>
            </a:r>
          </a:p>
          <a:p>
            <a:r>
              <a:rPr lang="en-US" sz="4900" dirty="0"/>
              <a:t>- Code analysis</a:t>
            </a:r>
          </a:p>
          <a:p>
            <a:r>
              <a:rPr lang="en-US" sz="4900" dirty="0"/>
              <a:t>- Code/Peer review</a:t>
            </a:r>
            <a:endParaRPr lang="en-US" sz="3700" dirty="0"/>
          </a:p>
        </p:txBody>
      </p:sp>
      <p:sp>
        <p:nvSpPr>
          <p:cNvPr id="6" name="Title 5"/>
          <p:cNvSpPr>
            <a:spLocks noGrp="1"/>
          </p:cNvSpPr>
          <p:nvPr>
            <p:ph type="title"/>
          </p:nvPr>
        </p:nvSpPr>
        <p:spPr/>
        <p:txBody>
          <a:bodyPr/>
          <a:lstStyle/>
          <a:p>
            <a:r>
              <a:rPr lang="en-US" dirty="0"/>
              <a:t>Secure Software Processes</a:t>
            </a:r>
          </a:p>
        </p:txBody>
      </p:sp>
      <p:sp>
        <p:nvSpPr>
          <p:cNvPr id="4" name="Slide Number Placeholder 3"/>
          <p:cNvSpPr>
            <a:spLocks noGrp="1"/>
          </p:cNvSpPr>
          <p:nvPr>
            <p:ph type="sldNum" sz="quarter" idx="11"/>
          </p:nvPr>
        </p:nvSpPr>
        <p:spPr/>
        <p:txBody>
          <a:bodyPr>
            <a:normAutofit/>
          </a:bodyPr>
          <a:lstStyle/>
          <a:p>
            <a:fld id="{EA66EF6D-3DA9-AB4A-B046-714C943A02DA}" type="slidenum">
              <a:rPr lang="en-US" smtClean="0"/>
              <a:t>19</a:t>
            </a:fld>
            <a:endParaRPr lang="en-US" dirty="0"/>
          </a:p>
        </p:txBody>
      </p:sp>
      <p:sp>
        <p:nvSpPr>
          <p:cNvPr id="3" name="Footer Placeholder 2"/>
          <p:cNvSpPr>
            <a:spLocks noGrp="1"/>
          </p:cNvSpPr>
          <p:nvPr>
            <p:ph type="ftr" sz="quarter" idx="12"/>
          </p:nvPr>
        </p:nvSpPr>
        <p:spPr>
          <a:xfrm>
            <a:off x="609600" y="6389326"/>
            <a:ext cx="6036297" cy="365125"/>
          </a:xfrm>
        </p:spPr>
        <p:txBody>
          <a:bodyPr/>
          <a:lstStyle/>
          <a:p>
            <a:r>
              <a:rPr lang="en-US" dirty="0"/>
              <a:t>School of ICT - CSF - Apr ‘22 – SSD - Secure Software Coding</a:t>
            </a:r>
          </a:p>
        </p:txBody>
      </p:sp>
      <p:sp>
        <p:nvSpPr>
          <p:cNvPr id="5" name="TextBox 4">
            <a:extLst>
              <a:ext uri="{FF2B5EF4-FFF2-40B4-BE49-F238E27FC236}">
                <a16:creationId xmlns:a16="http://schemas.microsoft.com/office/drawing/2014/main" id="{9BD1CA4E-70B3-46E7-B68F-965E86CD4977}"/>
              </a:ext>
            </a:extLst>
          </p:cNvPr>
          <p:cNvSpPr txBox="1"/>
          <p:nvPr/>
        </p:nvSpPr>
        <p:spPr>
          <a:xfrm>
            <a:off x="2976050" y="4957863"/>
            <a:ext cx="3191899" cy="1477328"/>
          </a:xfrm>
          <a:prstGeom prst="rect">
            <a:avLst/>
          </a:prstGeom>
          <a:solidFill>
            <a:schemeClr val="accent6">
              <a:lumMod val="40000"/>
              <a:lumOff val="60000"/>
            </a:schemeClr>
          </a:solidFill>
          <a:ln w="12700">
            <a:solidFill>
              <a:schemeClr val="tx1"/>
            </a:solidFill>
          </a:ln>
        </p:spPr>
        <p:txBody>
          <a:bodyPr wrap="none" rtlCol="0">
            <a:spAutoFit/>
          </a:bodyPr>
          <a:lstStyle/>
          <a:p>
            <a:r>
              <a:rPr lang="en-SG" dirty="0"/>
              <a:t>Read Secure Software Processes</a:t>
            </a:r>
          </a:p>
          <a:p>
            <a:endParaRPr lang="en-SG" dirty="0"/>
          </a:p>
          <a:p>
            <a:endParaRPr lang="en-SG" dirty="0"/>
          </a:p>
          <a:p>
            <a:endParaRPr lang="en-SG" dirty="0"/>
          </a:p>
          <a:p>
            <a:endParaRPr lang="en-SG" dirty="0"/>
          </a:p>
        </p:txBody>
      </p:sp>
      <p:graphicFrame>
        <p:nvGraphicFramePr>
          <p:cNvPr id="8" name="Object 7">
            <a:extLst>
              <a:ext uri="{FF2B5EF4-FFF2-40B4-BE49-F238E27FC236}">
                <a16:creationId xmlns:a16="http://schemas.microsoft.com/office/drawing/2014/main" id="{BB479B54-B4B4-4D7A-AB99-27F986F7D9F2}"/>
              </a:ext>
            </a:extLst>
          </p:cNvPr>
          <p:cNvGraphicFramePr>
            <a:graphicFrameLocks noChangeAspect="1"/>
          </p:cNvGraphicFramePr>
          <p:nvPr>
            <p:extLst>
              <p:ext uri="{D42A27DB-BD31-4B8C-83A1-F6EECF244321}">
                <p14:modId xmlns:p14="http://schemas.microsoft.com/office/powerpoint/2010/main" val="3175224547"/>
              </p:ext>
            </p:extLst>
          </p:nvPr>
        </p:nvGraphicFramePr>
        <p:xfrm>
          <a:off x="3953558" y="5392838"/>
          <a:ext cx="1236884" cy="1071537"/>
        </p:xfrm>
        <a:graphic>
          <a:graphicData uri="http://schemas.openxmlformats.org/presentationml/2006/ole">
            <mc:AlternateContent xmlns:mc="http://schemas.openxmlformats.org/markup-compatibility/2006">
              <mc:Choice xmlns:v="urn:schemas-microsoft-com:vml" Requires="v">
                <p:oleObj name="Acrobat Document" showAsIcon="1" r:id="rId2" imgW="914400" imgH="792685" progId="AcroExch.Document.DC">
                  <p:embed/>
                </p:oleObj>
              </mc:Choice>
              <mc:Fallback>
                <p:oleObj name="Acrobat Document" showAsIcon="1" r:id="rId2" imgW="914400" imgH="792685" progId="AcroExch.Document.DC">
                  <p:embed/>
                  <p:pic>
                    <p:nvPicPr>
                      <p:cNvPr id="8" name="Object 7">
                        <a:extLst>
                          <a:ext uri="{FF2B5EF4-FFF2-40B4-BE49-F238E27FC236}">
                            <a16:creationId xmlns:a16="http://schemas.microsoft.com/office/drawing/2014/main" id="{BB479B54-B4B4-4D7A-AB99-27F986F7D9F2}"/>
                          </a:ext>
                        </a:extLst>
                      </p:cNvPr>
                      <p:cNvPicPr/>
                      <p:nvPr/>
                    </p:nvPicPr>
                    <p:blipFill>
                      <a:blip r:embed="rId3"/>
                      <a:stretch>
                        <a:fillRect/>
                      </a:stretch>
                    </p:blipFill>
                    <p:spPr>
                      <a:xfrm>
                        <a:off x="3953558" y="5392838"/>
                        <a:ext cx="1236884" cy="1071537"/>
                      </a:xfrm>
                      <a:prstGeom prst="rect">
                        <a:avLst/>
                      </a:prstGeom>
                    </p:spPr>
                  </p:pic>
                </p:oleObj>
              </mc:Fallback>
            </mc:AlternateContent>
          </a:graphicData>
        </a:graphic>
      </p:graphicFrame>
    </p:spTree>
    <p:extLst>
      <p:ext uri="{BB962C8B-B14F-4D97-AF65-F5344CB8AC3E}">
        <p14:creationId xmlns:p14="http://schemas.microsoft.com/office/powerpoint/2010/main" val="2885443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Contents</a:t>
            </a:r>
          </a:p>
        </p:txBody>
      </p:sp>
      <p:sp>
        <p:nvSpPr>
          <p:cNvPr id="4" name="Slide Number Placeholder 3"/>
          <p:cNvSpPr>
            <a:spLocks noGrp="1"/>
          </p:cNvSpPr>
          <p:nvPr>
            <p:ph type="sldNum" sz="quarter" idx="12"/>
          </p:nvPr>
        </p:nvSpPr>
        <p:spPr/>
        <p:txBody>
          <a:bodyPr>
            <a:normAutofit fontScale="85000" lnSpcReduction="20000"/>
          </a:bodyPr>
          <a:lstStyle/>
          <a:p>
            <a:fld id="{EA66EF6D-3DA9-AB4A-B046-714C943A02DA}" type="slidenum">
              <a:rPr lang="en-US" smtClean="0"/>
              <a:t>2</a:t>
            </a:fld>
            <a:endParaRPr lang="en-US" dirty="0"/>
          </a:p>
        </p:txBody>
      </p:sp>
      <p:graphicFrame>
        <p:nvGraphicFramePr>
          <p:cNvPr id="8" name="Content Placeholder 7"/>
          <p:cNvGraphicFramePr>
            <a:graphicFrameLocks noGrp="1"/>
          </p:cNvGraphicFramePr>
          <p:nvPr>
            <p:ph sz="quarter" idx="1"/>
            <p:extLst>
              <p:ext uri="{D42A27DB-BD31-4B8C-83A1-F6EECF244321}">
                <p14:modId xmlns:p14="http://schemas.microsoft.com/office/powerpoint/2010/main" val="2963235810"/>
              </p:ext>
            </p:extLst>
          </p:nvPr>
        </p:nvGraphicFramePr>
        <p:xfrm>
          <a:off x="612648" y="1600200"/>
          <a:ext cx="8153400" cy="4495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Footer Placeholder 1"/>
          <p:cNvSpPr>
            <a:spLocks noGrp="1"/>
          </p:cNvSpPr>
          <p:nvPr>
            <p:ph type="ftr" sz="quarter" idx="11"/>
          </p:nvPr>
        </p:nvSpPr>
        <p:spPr>
          <a:xfrm>
            <a:off x="609600" y="6389326"/>
            <a:ext cx="5800627" cy="365125"/>
          </a:xfrm>
        </p:spPr>
        <p:txBody>
          <a:bodyPr/>
          <a:lstStyle/>
          <a:p>
            <a:r>
              <a:rPr lang="en-US" dirty="0"/>
              <a:t>School of ICT - CSF - Apr ‘22 – SSD - Secure Software Coding</a:t>
            </a:r>
          </a:p>
        </p:txBody>
      </p:sp>
    </p:spTree>
    <p:extLst>
      <p:ext uri="{BB962C8B-B14F-4D97-AF65-F5344CB8AC3E}">
        <p14:creationId xmlns:p14="http://schemas.microsoft.com/office/powerpoint/2010/main" val="7502907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Secure Software Processes</a:t>
            </a:r>
          </a:p>
        </p:txBody>
      </p:sp>
      <p:sp>
        <p:nvSpPr>
          <p:cNvPr id="3" name="Footer Placeholder 2"/>
          <p:cNvSpPr>
            <a:spLocks noGrp="1"/>
          </p:cNvSpPr>
          <p:nvPr>
            <p:ph type="ftr" sz="quarter" idx="11"/>
          </p:nvPr>
        </p:nvSpPr>
        <p:spPr>
          <a:xfrm>
            <a:off x="609600" y="6389326"/>
            <a:ext cx="5696932" cy="365125"/>
          </a:xfrm>
        </p:spPr>
        <p:txBody>
          <a:bodyPr/>
          <a:lstStyle/>
          <a:p>
            <a:r>
              <a:rPr lang="en-US" dirty="0"/>
              <a:t>School of ICT - CSF - Apr ‘22 – SSD - Secure Software Coding</a:t>
            </a:r>
          </a:p>
        </p:txBody>
      </p:sp>
      <p:sp>
        <p:nvSpPr>
          <p:cNvPr id="4" name="Slide Number Placeholder 3"/>
          <p:cNvSpPr>
            <a:spLocks noGrp="1"/>
          </p:cNvSpPr>
          <p:nvPr>
            <p:ph type="sldNum" sz="quarter" idx="12"/>
          </p:nvPr>
        </p:nvSpPr>
        <p:spPr/>
        <p:txBody>
          <a:bodyPr>
            <a:normAutofit fontScale="85000" lnSpcReduction="20000"/>
          </a:bodyPr>
          <a:lstStyle/>
          <a:p>
            <a:fld id="{EA66EF6D-3DA9-AB4A-B046-714C943A02DA}" type="slidenum">
              <a:rPr lang="en-US" smtClean="0"/>
              <a:t>20</a:t>
            </a:fld>
            <a:endParaRPr lang="en-US" dirty="0"/>
          </a:p>
        </p:txBody>
      </p:sp>
      <p:sp>
        <p:nvSpPr>
          <p:cNvPr id="5" name="Content Placeholder 4"/>
          <p:cNvSpPr>
            <a:spLocks noGrp="1"/>
          </p:cNvSpPr>
          <p:nvPr>
            <p:ph sz="quarter" idx="1"/>
          </p:nvPr>
        </p:nvSpPr>
        <p:spPr/>
        <p:txBody>
          <a:bodyPr/>
          <a:lstStyle/>
          <a:p>
            <a:r>
              <a:rPr lang="en-US" dirty="0"/>
              <a:t>In addition to writing secure code, there are certain processes that must be conducted during the implementation phase that can assure the security of the software. </a:t>
            </a:r>
          </a:p>
          <a:p>
            <a:r>
              <a:rPr lang="en-US" dirty="0"/>
              <a:t>These include:</a:t>
            </a:r>
          </a:p>
          <a:p>
            <a:pPr lvl="1"/>
            <a:r>
              <a:rPr lang="en-US" dirty="0"/>
              <a:t>Versioning (Configuration Management)</a:t>
            </a:r>
          </a:p>
          <a:p>
            <a:pPr lvl="1"/>
            <a:r>
              <a:rPr lang="en-US" dirty="0"/>
              <a:t>Code analysis</a:t>
            </a:r>
          </a:p>
          <a:p>
            <a:pPr lvl="1"/>
            <a:r>
              <a:rPr lang="en-US" dirty="0"/>
              <a:t>Code/Peer review</a:t>
            </a:r>
          </a:p>
        </p:txBody>
      </p:sp>
    </p:spTree>
    <p:extLst>
      <p:ext uri="{BB962C8B-B14F-4D97-AF65-F5344CB8AC3E}">
        <p14:creationId xmlns:p14="http://schemas.microsoft.com/office/powerpoint/2010/main" val="8990324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Versioning</a:t>
            </a:r>
          </a:p>
        </p:txBody>
      </p:sp>
      <p:sp>
        <p:nvSpPr>
          <p:cNvPr id="3" name="Footer Placeholder 2"/>
          <p:cNvSpPr>
            <a:spLocks noGrp="1"/>
          </p:cNvSpPr>
          <p:nvPr>
            <p:ph type="ftr" sz="quarter" idx="11"/>
          </p:nvPr>
        </p:nvSpPr>
        <p:spPr>
          <a:xfrm>
            <a:off x="609600" y="6389326"/>
            <a:ext cx="5715786" cy="365125"/>
          </a:xfrm>
        </p:spPr>
        <p:txBody>
          <a:bodyPr/>
          <a:lstStyle/>
          <a:p>
            <a:r>
              <a:rPr lang="en-US" dirty="0"/>
              <a:t>School of ICT - CSF - Apr ‘22 – SSD - Secure Software Coding</a:t>
            </a:r>
          </a:p>
        </p:txBody>
      </p:sp>
      <p:sp>
        <p:nvSpPr>
          <p:cNvPr id="4" name="Slide Number Placeholder 3"/>
          <p:cNvSpPr>
            <a:spLocks noGrp="1"/>
          </p:cNvSpPr>
          <p:nvPr>
            <p:ph type="sldNum" sz="quarter" idx="12"/>
          </p:nvPr>
        </p:nvSpPr>
        <p:spPr/>
        <p:txBody>
          <a:bodyPr>
            <a:normAutofit fontScale="85000" lnSpcReduction="20000"/>
          </a:bodyPr>
          <a:lstStyle/>
          <a:p>
            <a:fld id="{EA66EF6D-3DA9-AB4A-B046-714C943A02DA}" type="slidenum">
              <a:rPr lang="en-US" smtClean="0"/>
              <a:t>21</a:t>
            </a:fld>
            <a:endParaRPr lang="en-US" dirty="0"/>
          </a:p>
        </p:txBody>
      </p:sp>
      <p:sp>
        <p:nvSpPr>
          <p:cNvPr id="5" name="Content Placeholder 4"/>
          <p:cNvSpPr>
            <a:spLocks noGrp="1"/>
          </p:cNvSpPr>
          <p:nvPr>
            <p:ph sz="quarter" idx="1"/>
          </p:nvPr>
        </p:nvSpPr>
        <p:spPr/>
        <p:txBody>
          <a:bodyPr>
            <a:normAutofit fontScale="85000" lnSpcReduction="10000"/>
          </a:bodyPr>
          <a:lstStyle/>
          <a:p>
            <a:r>
              <a:rPr lang="en-US" dirty="0"/>
              <a:t>Versioning or version control of software not only ensures that the development team is working with the correct version of code</a:t>
            </a:r>
          </a:p>
          <a:p>
            <a:r>
              <a:rPr lang="en-US" dirty="0"/>
              <a:t>It also gives the ability to rollback to a previous version should there be a need to. </a:t>
            </a:r>
          </a:p>
          <a:p>
            <a:r>
              <a:rPr lang="en-US" dirty="0"/>
              <a:t>Additionally, software versioning provides the ability to track ownership and changes of code.</a:t>
            </a:r>
          </a:p>
          <a:p>
            <a:r>
              <a:rPr lang="en-US" dirty="0"/>
              <a:t>Version control can reduce the incidences of a condition known as regenerative bugs, where previously fixed bug reappear (are regenerated). This is known to occur when bug fixes are inadvertently overwritten when the correct version of code is not used.</a:t>
            </a:r>
          </a:p>
        </p:txBody>
      </p:sp>
    </p:spTree>
    <p:extLst>
      <p:ext uri="{BB962C8B-B14F-4D97-AF65-F5344CB8AC3E}">
        <p14:creationId xmlns:p14="http://schemas.microsoft.com/office/powerpoint/2010/main" val="7811952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Versioning</a:t>
            </a:r>
          </a:p>
        </p:txBody>
      </p:sp>
      <p:sp>
        <p:nvSpPr>
          <p:cNvPr id="3" name="Footer Placeholder 2"/>
          <p:cNvSpPr>
            <a:spLocks noGrp="1"/>
          </p:cNvSpPr>
          <p:nvPr>
            <p:ph type="ftr" sz="quarter" idx="11"/>
          </p:nvPr>
        </p:nvSpPr>
        <p:spPr>
          <a:xfrm>
            <a:off x="609600" y="6389326"/>
            <a:ext cx="5527249" cy="365125"/>
          </a:xfrm>
        </p:spPr>
        <p:txBody>
          <a:bodyPr/>
          <a:lstStyle/>
          <a:p>
            <a:r>
              <a:rPr lang="en-US" dirty="0"/>
              <a:t>School of ICT - CSF - Apr ‘22 – SSD - Secure Software Coding</a:t>
            </a:r>
          </a:p>
        </p:txBody>
      </p:sp>
      <p:sp>
        <p:nvSpPr>
          <p:cNvPr id="4" name="Slide Number Placeholder 3"/>
          <p:cNvSpPr>
            <a:spLocks noGrp="1"/>
          </p:cNvSpPr>
          <p:nvPr>
            <p:ph type="sldNum" sz="quarter" idx="12"/>
          </p:nvPr>
        </p:nvSpPr>
        <p:spPr/>
        <p:txBody>
          <a:bodyPr>
            <a:normAutofit fontScale="85000" lnSpcReduction="20000"/>
          </a:bodyPr>
          <a:lstStyle/>
          <a:p>
            <a:fld id="{EA66EF6D-3DA9-AB4A-B046-714C943A02DA}" type="slidenum">
              <a:rPr lang="en-US" smtClean="0"/>
              <a:t>22</a:t>
            </a:fld>
            <a:endParaRPr lang="en-US" dirty="0"/>
          </a:p>
        </p:txBody>
      </p:sp>
      <p:sp>
        <p:nvSpPr>
          <p:cNvPr id="5" name="Content Placeholder 4"/>
          <p:cNvSpPr>
            <a:spLocks noGrp="1"/>
          </p:cNvSpPr>
          <p:nvPr>
            <p:ph sz="quarter" idx="1"/>
          </p:nvPr>
        </p:nvSpPr>
        <p:spPr/>
        <p:txBody>
          <a:bodyPr/>
          <a:lstStyle/>
          <a:p>
            <a:r>
              <a:rPr lang="en-US" dirty="0"/>
              <a:t>Well known examples of version control software include: Visual SourceSafe (VSS), Concurrent Versions System (CVS), StarTeam and Team Foundation Server (TFS).</a:t>
            </a:r>
          </a:p>
          <a:p>
            <a:endParaRPr lang="en-US" dirty="0"/>
          </a:p>
        </p:txBody>
      </p:sp>
    </p:spTree>
    <p:extLst>
      <p:ext uri="{BB962C8B-B14F-4D97-AF65-F5344CB8AC3E}">
        <p14:creationId xmlns:p14="http://schemas.microsoft.com/office/powerpoint/2010/main" val="1242985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Code Analysis</a:t>
            </a:r>
          </a:p>
        </p:txBody>
      </p:sp>
      <p:sp>
        <p:nvSpPr>
          <p:cNvPr id="3" name="Footer Placeholder 2"/>
          <p:cNvSpPr>
            <a:spLocks noGrp="1"/>
          </p:cNvSpPr>
          <p:nvPr>
            <p:ph type="ftr" sz="quarter" idx="11"/>
          </p:nvPr>
        </p:nvSpPr>
        <p:spPr>
          <a:xfrm>
            <a:off x="609600" y="6389326"/>
            <a:ext cx="5659225" cy="365125"/>
          </a:xfrm>
        </p:spPr>
        <p:txBody>
          <a:bodyPr/>
          <a:lstStyle/>
          <a:p>
            <a:r>
              <a:rPr lang="en-US" dirty="0"/>
              <a:t>School of ICT - CSF - Apr ‘22 – SSD - Secure Software Coding</a:t>
            </a:r>
          </a:p>
        </p:txBody>
      </p:sp>
      <p:sp>
        <p:nvSpPr>
          <p:cNvPr id="4" name="Slide Number Placeholder 3"/>
          <p:cNvSpPr>
            <a:spLocks noGrp="1"/>
          </p:cNvSpPr>
          <p:nvPr>
            <p:ph type="sldNum" sz="quarter" idx="12"/>
          </p:nvPr>
        </p:nvSpPr>
        <p:spPr/>
        <p:txBody>
          <a:bodyPr>
            <a:normAutofit fontScale="85000" lnSpcReduction="20000"/>
          </a:bodyPr>
          <a:lstStyle/>
          <a:p>
            <a:fld id="{EA66EF6D-3DA9-AB4A-B046-714C943A02DA}" type="slidenum">
              <a:rPr lang="en-US" smtClean="0"/>
              <a:t>23</a:t>
            </a:fld>
            <a:endParaRPr lang="en-US" dirty="0"/>
          </a:p>
        </p:txBody>
      </p:sp>
      <p:sp>
        <p:nvSpPr>
          <p:cNvPr id="5" name="Content Placeholder 4"/>
          <p:cNvSpPr>
            <a:spLocks noGrp="1"/>
          </p:cNvSpPr>
          <p:nvPr>
            <p:ph sz="quarter" idx="1"/>
          </p:nvPr>
        </p:nvSpPr>
        <p:spPr/>
        <p:txBody>
          <a:bodyPr/>
          <a:lstStyle/>
          <a:p>
            <a:r>
              <a:rPr lang="en-US" dirty="0"/>
              <a:t>Code analysis is the process of inspecting the code for quality and weaknesses that can be exploited. It is primarily accomplished by two means</a:t>
            </a:r>
          </a:p>
          <a:p>
            <a:pPr lvl="1"/>
            <a:r>
              <a:rPr lang="en-US" dirty="0"/>
              <a:t>Static code analysis</a:t>
            </a:r>
          </a:p>
          <a:p>
            <a:pPr lvl="1"/>
            <a:r>
              <a:rPr lang="en-US" dirty="0"/>
              <a:t>Dynamic code analysis</a:t>
            </a:r>
          </a:p>
        </p:txBody>
      </p:sp>
    </p:spTree>
    <p:extLst>
      <p:ext uri="{BB962C8B-B14F-4D97-AF65-F5344CB8AC3E}">
        <p14:creationId xmlns:p14="http://schemas.microsoft.com/office/powerpoint/2010/main" val="2101063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Code Analysis - Static</a:t>
            </a:r>
          </a:p>
        </p:txBody>
      </p:sp>
      <p:sp>
        <p:nvSpPr>
          <p:cNvPr id="3" name="Footer Placeholder 2"/>
          <p:cNvSpPr>
            <a:spLocks noGrp="1"/>
          </p:cNvSpPr>
          <p:nvPr>
            <p:ph type="ftr" sz="quarter" idx="11"/>
          </p:nvPr>
        </p:nvSpPr>
        <p:spPr>
          <a:xfrm>
            <a:off x="609600" y="6389326"/>
            <a:ext cx="5734639" cy="365125"/>
          </a:xfrm>
        </p:spPr>
        <p:txBody>
          <a:bodyPr/>
          <a:lstStyle/>
          <a:p>
            <a:r>
              <a:rPr lang="en-US" dirty="0"/>
              <a:t>School of ICT - CSF - Apr ‘22 – SSD - Secure Software Coding</a:t>
            </a:r>
          </a:p>
        </p:txBody>
      </p:sp>
      <p:sp>
        <p:nvSpPr>
          <p:cNvPr id="4" name="Slide Number Placeholder 3"/>
          <p:cNvSpPr>
            <a:spLocks noGrp="1"/>
          </p:cNvSpPr>
          <p:nvPr>
            <p:ph type="sldNum" sz="quarter" idx="12"/>
          </p:nvPr>
        </p:nvSpPr>
        <p:spPr/>
        <p:txBody>
          <a:bodyPr>
            <a:normAutofit fontScale="85000" lnSpcReduction="20000"/>
          </a:bodyPr>
          <a:lstStyle/>
          <a:p>
            <a:fld id="{EA66EF6D-3DA9-AB4A-B046-714C943A02DA}" type="slidenum">
              <a:rPr lang="en-US" smtClean="0"/>
              <a:t>24</a:t>
            </a:fld>
            <a:endParaRPr lang="en-US" dirty="0"/>
          </a:p>
        </p:txBody>
      </p:sp>
      <p:sp>
        <p:nvSpPr>
          <p:cNvPr id="5" name="Content Placeholder 4"/>
          <p:cNvSpPr>
            <a:spLocks noGrp="1"/>
          </p:cNvSpPr>
          <p:nvPr>
            <p:ph sz="quarter" idx="1"/>
          </p:nvPr>
        </p:nvSpPr>
        <p:spPr/>
        <p:txBody>
          <a:bodyPr>
            <a:normAutofit fontScale="77500" lnSpcReduction="20000"/>
          </a:bodyPr>
          <a:lstStyle/>
          <a:p>
            <a:r>
              <a:rPr lang="en-US" dirty="0"/>
              <a:t>Static code analysis involves the inspection of the code without executing the code (or software program). </a:t>
            </a:r>
          </a:p>
          <a:p>
            <a:r>
              <a:rPr lang="en-US" dirty="0"/>
              <a:t>This analysis can be performed manually by what is called a code review or in an automated manner using tools.</a:t>
            </a:r>
          </a:p>
          <a:p>
            <a:r>
              <a:rPr lang="en-US" dirty="0"/>
              <a:t>The benefits of performing static code analysis are that errors and vulnerabilities can be detected early and addressed before the deployment of the software. </a:t>
            </a:r>
          </a:p>
          <a:p>
            <a:r>
              <a:rPr lang="en-US" dirty="0"/>
              <a:t>Nowadays, static code analysis functionality is being provided as part of the integrated development environment (IDE) itself. </a:t>
            </a:r>
          </a:p>
          <a:p>
            <a:r>
              <a:rPr lang="en-US" dirty="0"/>
              <a:t>This helps in the detection of security bugs early in the lifecycle, during the development phase itself</a:t>
            </a:r>
          </a:p>
          <a:p>
            <a:r>
              <a:rPr lang="en-US" dirty="0"/>
              <a:t>Besides providing immediate feedback to the development staff that learn from the feedback and overtime, develop more secure code.</a:t>
            </a:r>
          </a:p>
        </p:txBody>
      </p:sp>
    </p:spTree>
    <p:extLst>
      <p:ext uri="{BB962C8B-B14F-4D97-AF65-F5344CB8AC3E}">
        <p14:creationId xmlns:p14="http://schemas.microsoft.com/office/powerpoint/2010/main" val="5632616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Code Analysis - Dynamic</a:t>
            </a:r>
          </a:p>
        </p:txBody>
      </p:sp>
      <p:sp>
        <p:nvSpPr>
          <p:cNvPr id="3" name="Footer Placeholder 2"/>
          <p:cNvSpPr>
            <a:spLocks noGrp="1"/>
          </p:cNvSpPr>
          <p:nvPr>
            <p:ph type="ftr" sz="quarter" idx="11"/>
          </p:nvPr>
        </p:nvSpPr>
        <p:spPr>
          <a:xfrm>
            <a:off x="609600" y="6389326"/>
            <a:ext cx="5649798" cy="365125"/>
          </a:xfrm>
        </p:spPr>
        <p:txBody>
          <a:bodyPr/>
          <a:lstStyle/>
          <a:p>
            <a:r>
              <a:rPr lang="en-US" dirty="0"/>
              <a:t>School of ICT - CSF - Apr ‘22 – SSD - Secure Software Coding</a:t>
            </a:r>
          </a:p>
        </p:txBody>
      </p:sp>
      <p:sp>
        <p:nvSpPr>
          <p:cNvPr id="4" name="Slide Number Placeholder 3"/>
          <p:cNvSpPr>
            <a:spLocks noGrp="1"/>
          </p:cNvSpPr>
          <p:nvPr>
            <p:ph type="sldNum" sz="quarter" idx="12"/>
          </p:nvPr>
        </p:nvSpPr>
        <p:spPr/>
        <p:txBody>
          <a:bodyPr>
            <a:normAutofit fontScale="85000" lnSpcReduction="20000"/>
          </a:bodyPr>
          <a:lstStyle/>
          <a:p>
            <a:fld id="{EA66EF6D-3DA9-AB4A-B046-714C943A02DA}" type="slidenum">
              <a:rPr lang="en-US" smtClean="0"/>
              <a:t>25</a:t>
            </a:fld>
            <a:endParaRPr lang="en-US" dirty="0"/>
          </a:p>
        </p:txBody>
      </p:sp>
      <p:sp>
        <p:nvSpPr>
          <p:cNvPr id="5" name="Content Placeholder 4"/>
          <p:cNvSpPr>
            <a:spLocks noGrp="1"/>
          </p:cNvSpPr>
          <p:nvPr>
            <p:ph sz="quarter" idx="1"/>
          </p:nvPr>
        </p:nvSpPr>
        <p:spPr/>
        <p:txBody>
          <a:bodyPr>
            <a:normAutofit/>
          </a:bodyPr>
          <a:lstStyle/>
          <a:p>
            <a:r>
              <a:rPr lang="en-US" dirty="0"/>
              <a:t>Dynamic code analysis is the inspection of the code when it is being executed (run as a program).</a:t>
            </a:r>
          </a:p>
          <a:p>
            <a:r>
              <a:rPr lang="en-US" dirty="0"/>
              <a:t>Dynamic code analysis can be performed to ascertain that the code is reliably functioning as expected and is not prone to errors or exploitation.</a:t>
            </a:r>
          </a:p>
          <a:p>
            <a:r>
              <a:rPr lang="en-US" dirty="0"/>
              <a:t>In order to accurately perform dynamic analysis, a simulated environment that mirrors the production environment where the code will be deployed is necessary.</a:t>
            </a:r>
          </a:p>
        </p:txBody>
      </p:sp>
    </p:spTree>
    <p:extLst>
      <p:ext uri="{BB962C8B-B14F-4D97-AF65-F5344CB8AC3E}">
        <p14:creationId xmlns:p14="http://schemas.microsoft.com/office/powerpoint/2010/main" val="6341113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Code/Peer Review</a:t>
            </a:r>
          </a:p>
        </p:txBody>
      </p:sp>
      <p:sp>
        <p:nvSpPr>
          <p:cNvPr id="3" name="Footer Placeholder 2"/>
          <p:cNvSpPr>
            <a:spLocks noGrp="1"/>
          </p:cNvSpPr>
          <p:nvPr>
            <p:ph type="ftr" sz="quarter" idx="11"/>
          </p:nvPr>
        </p:nvSpPr>
        <p:spPr>
          <a:xfrm>
            <a:off x="609600" y="6389326"/>
            <a:ext cx="5649798" cy="365125"/>
          </a:xfrm>
        </p:spPr>
        <p:txBody>
          <a:bodyPr/>
          <a:lstStyle/>
          <a:p>
            <a:r>
              <a:rPr lang="en-US" dirty="0"/>
              <a:t>School of ICT - CSF - Apr ‘22 – SSD - Secure Software Coding</a:t>
            </a:r>
          </a:p>
        </p:txBody>
      </p:sp>
      <p:sp>
        <p:nvSpPr>
          <p:cNvPr id="4" name="Slide Number Placeholder 3"/>
          <p:cNvSpPr>
            <a:spLocks noGrp="1"/>
          </p:cNvSpPr>
          <p:nvPr>
            <p:ph type="sldNum" sz="quarter" idx="12"/>
          </p:nvPr>
        </p:nvSpPr>
        <p:spPr/>
        <p:txBody>
          <a:bodyPr>
            <a:normAutofit fontScale="85000" lnSpcReduction="20000"/>
          </a:bodyPr>
          <a:lstStyle/>
          <a:p>
            <a:fld id="{EA66EF6D-3DA9-AB4A-B046-714C943A02DA}" type="slidenum">
              <a:rPr lang="en-US" smtClean="0"/>
              <a:t>26</a:t>
            </a:fld>
            <a:endParaRPr lang="en-US" dirty="0"/>
          </a:p>
        </p:txBody>
      </p:sp>
      <p:sp>
        <p:nvSpPr>
          <p:cNvPr id="5" name="Content Placeholder 4"/>
          <p:cNvSpPr>
            <a:spLocks noGrp="1"/>
          </p:cNvSpPr>
          <p:nvPr>
            <p:ph sz="quarter" idx="1"/>
          </p:nvPr>
        </p:nvSpPr>
        <p:spPr/>
        <p:txBody>
          <a:bodyPr>
            <a:normAutofit fontScale="85000" lnSpcReduction="20000"/>
          </a:bodyPr>
          <a:lstStyle/>
          <a:p>
            <a:r>
              <a:rPr lang="en-US" dirty="0"/>
              <a:t>A code review is also referred to as a peer review when peers from the development team are part of the code review process. </a:t>
            </a:r>
          </a:p>
          <a:p>
            <a:r>
              <a:rPr lang="en-US" dirty="0"/>
              <a:t>A code review can be performed manually or using tools. It is a systematic evaluation of the source code with the goal of finding out syntax issues and weaknesses in the code that can impact the performance and security of the software.</a:t>
            </a:r>
          </a:p>
          <a:p>
            <a:r>
              <a:rPr lang="en-US" dirty="0"/>
              <a:t>When a code review is conducted for security reasons, the code must at a bare minimum be inspected for the following:</a:t>
            </a:r>
          </a:p>
          <a:p>
            <a:pPr lvl="1"/>
            <a:r>
              <a:rPr lang="en-US" dirty="0"/>
              <a:t>Insecure code</a:t>
            </a:r>
          </a:p>
          <a:p>
            <a:pPr lvl="1"/>
            <a:r>
              <a:rPr lang="en-US" dirty="0"/>
              <a:t>Inefficient code</a:t>
            </a:r>
          </a:p>
          <a:p>
            <a:pPr lvl="1"/>
            <a:r>
              <a:rPr lang="en-US" dirty="0"/>
              <a:t>Logic bombs</a:t>
            </a:r>
          </a:p>
        </p:txBody>
      </p:sp>
    </p:spTree>
    <p:extLst>
      <p:ext uri="{BB962C8B-B14F-4D97-AF65-F5344CB8AC3E}">
        <p14:creationId xmlns:p14="http://schemas.microsoft.com/office/powerpoint/2010/main" val="1591637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Open-Ended Question</a:t>
            </a:r>
          </a:p>
        </p:txBody>
      </p:sp>
      <p:sp>
        <p:nvSpPr>
          <p:cNvPr id="3" name="Footer Placeholder 2"/>
          <p:cNvSpPr>
            <a:spLocks noGrp="1"/>
          </p:cNvSpPr>
          <p:nvPr>
            <p:ph type="ftr" sz="quarter" idx="11"/>
          </p:nvPr>
        </p:nvSpPr>
        <p:spPr/>
        <p:txBody>
          <a:bodyPr/>
          <a:lstStyle/>
          <a:p>
            <a:r>
              <a:rPr lang="en-US" dirty="0"/>
              <a:t>School of ICT - CSF - Apr ‘22 – SSD - Secure Software Coding</a:t>
            </a:r>
          </a:p>
        </p:txBody>
      </p:sp>
      <p:sp>
        <p:nvSpPr>
          <p:cNvPr id="4" name="Slide Number Placeholder 3"/>
          <p:cNvSpPr>
            <a:spLocks noGrp="1"/>
          </p:cNvSpPr>
          <p:nvPr>
            <p:ph type="sldNum" sz="quarter" idx="12"/>
          </p:nvPr>
        </p:nvSpPr>
        <p:spPr/>
        <p:txBody>
          <a:bodyPr>
            <a:normAutofit fontScale="85000" lnSpcReduction="20000"/>
          </a:bodyPr>
          <a:lstStyle/>
          <a:p>
            <a:fld id="{EA66EF6D-3DA9-AB4A-B046-714C943A02DA}" type="slidenum">
              <a:rPr lang="en-US" smtClean="0"/>
              <a:t>27</a:t>
            </a:fld>
            <a:endParaRPr lang="en-US"/>
          </a:p>
        </p:txBody>
      </p:sp>
      <p:sp>
        <p:nvSpPr>
          <p:cNvPr id="5" name="Content Placeholder 4"/>
          <p:cNvSpPr>
            <a:spLocks noGrp="1"/>
          </p:cNvSpPr>
          <p:nvPr>
            <p:ph sz="quarter" idx="1"/>
          </p:nvPr>
        </p:nvSpPr>
        <p:spPr>
          <a:xfrm>
            <a:off x="683985" y="3902796"/>
            <a:ext cx="8082063" cy="1662537"/>
          </a:xfrm>
          <a:ln w="12700">
            <a:solidFill>
              <a:schemeClr val="tx1"/>
            </a:solidFill>
          </a:ln>
        </p:spPr>
        <p:txBody>
          <a:bodyPr>
            <a:normAutofit fontScale="70000" lnSpcReduction="20000"/>
          </a:bodyPr>
          <a:lstStyle/>
          <a:p>
            <a:r>
              <a:rPr lang="en-US" dirty="0"/>
              <a:t>Attempt the open-ended question above.</a:t>
            </a:r>
          </a:p>
          <a:p>
            <a:r>
              <a:rPr lang="en-US" dirty="0"/>
              <a:t>Submit your answers in Teams group.</a:t>
            </a:r>
          </a:p>
          <a:p>
            <a:pPr lvl="1"/>
            <a:r>
              <a:rPr lang="en-US" sz="2800" dirty="0"/>
              <a:t>SSD-AY2223-xxx-Pxx </a:t>
            </a:r>
            <a:r>
              <a:rPr lang="en-US" sz="2800" dirty="0">
                <a:sym typeface="Wingdings" panose="05000000000000000000" pitchFamily="2" charset="2"/>
              </a:rPr>
              <a:t> Week 11</a:t>
            </a:r>
          </a:p>
          <a:p>
            <a:r>
              <a:rPr lang="en-US" sz="3100" dirty="0"/>
              <a:t>Use “Conversations” tab under “</a:t>
            </a:r>
            <a:r>
              <a:rPr lang="en-US" sz="3100" dirty="0">
                <a:solidFill>
                  <a:srgbClr val="7030A0"/>
                </a:solidFill>
              </a:rPr>
              <a:t>SSD-AY2223-xxx-Pxx </a:t>
            </a:r>
            <a:r>
              <a:rPr lang="en-US" sz="3100" dirty="0">
                <a:solidFill>
                  <a:srgbClr val="7030A0"/>
                </a:solidFill>
                <a:sym typeface="Wingdings" panose="05000000000000000000" pitchFamily="2" charset="2"/>
              </a:rPr>
              <a:t> Week 11</a:t>
            </a:r>
            <a:r>
              <a:rPr lang="en-US" sz="3100" dirty="0">
                <a:sym typeface="Wingdings" panose="05000000000000000000" pitchFamily="2" charset="2"/>
              </a:rPr>
              <a:t>” to discuss within your class group.</a:t>
            </a:r>
          </a:p>
          <a:p>
            <a:pPr marL="365760" lvl="1" indent="0">
              <a:buNone/>
            </a:pPr>
            <a:endParaRPr lang="en-US" dirty="0">
              <a:sym typeface="Wingdings" panose="05000000000000000000" pitchFamily="2" charset="2"/>
            </a:endParaRPr>
          </a:p>
        </p:txBody>
      </p:sp>
      <p:sp>
        <p:nvSpPr>
          <p:cNvPr id="6" name="TextBox 5">
            <a:extLst>
              <a:ext uri="{FF2B5EF4-FFF2-40B4-BE49-F238E27FC236}">
                <a16:creationId xmlns:a16="http://schemas.microsoft.com/office/drawing/2014/main" id="{C6652A97-AAD4-4279-A913-55C2A60F06D3}"/>
              </a:ext>
            </a:extLst>
          </p:cNvPr>
          <p:cNvSpPr txBox="1"/>
          <p:nvPr/>
        </p:nvSpPr>
        <p:spPr>
          <a:xfrm>
            <a:off x="612648" y="1951672"/>
            <a:ext cx="8075579" cy="1631216"/>
          </a:xfrm>
          <a:prstGeom prst="rect">
            <a:avLst/>
          </a:prstGeom>
          <a:solidFill>
            <a:srgbClr val="FFC000"/>
          </a:solidFill>
          <a:ln>
            <a:solidFill>
              <a:srgbClr val="400080"/>
            </a:solidFill>
          </a:ln>
        </p:spPr>
        <p:txBody>
          <a:bodyPr wrap="square" rtlCol="0">
            <a:spAutoFit/>
          </a:bodyPr>
          <a:lstStyle/>
          <a:p>
            <a:r>
              <a:rPr lang="en-US" sz="2000" b="1" dirty="0" err="1"/>
              <a:t>Qn</a:t>
            </a:r>
            <a:r>
              <a:rPr lang="en-US" sz="2000" b="1" dirty="0"/>
              <a:t> 1: In performing static code analysis, code vulnerabilities can be detected early. Explain why is it important to detect code vulnerability early?</a:t>
            </a:r>
          </a:p>
          <a:p>
            <a:endParaRPr lang="en-US" sz="2000" b="1" dirty="0"/>
          </a:p>
          <a:p>
            <a:endParaRPr lang="en-US" sz="2000" b="1" dirty="0"/>
          </a:p>
        </p:txBody>
      </p:sp>
    </p:spTree>
    <p:extLst>
      <p:ext uri="{BB962C8B-B14F-4D97-AF65-F5344CB8AC3E}">
        <p14:creationId xmlns:p14="http://schemas.microsoft.com/office/powerpoint/2010/main" val="252287723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BFAA69-F5F1-4BD4-9B02-604D739293AF}"/>
              </a:ext>
            </a:extLst>
          </p:cNvPr>
          <p:cNvSpPr>
            <a:spLocks noGrp="1"/>
          </p:cNvSpPr>
          <p:nvPr>
            <p:ph type="title"/>
          </p:nvPr>
        </p:nvSpPr>
        <p:spPr/>
        <p:txBody>
          <a:bodyPr/>
          <a:lstStyle/>
          <a:p>
            <a:r>
              <a:rPr lang="en-SG" dirty="0"/>
              <a:t>Mission 11.1: Code Review</a:t>
            </a:r>
          </a:p>
        </p:txBody>
      </p:sp>
      <p:sp>
        <p:nvSpPr>
          <p:cNvPr id="3" name="Footer Placeholder 2">
            <a:extLst>
              <a:ext uri="{FF2B5EF4-FFF2-40B4-BE49-F238E27FC236}">
                <a16:creationId xmlns:a16="http://schemas.microsoft.com/office/drawing/2014/main" id="{87E59101-3B53-48AC-A8B5-439829DCDB46}"/>
              </a:ext>
            </a:extLst>
          </p:cNvPr>
          <p:cNvSpPr>
            <a:spLocks noGrp="1"/>
          </p:cNvSpPr>
          <p:nvPr>
            <p:ph type="ftr" sz="quarter" idx="11"/>
          </p:nvPr>
        </p:nvSpPr>
        <p:spPr/>
        <p:txBody>
          <a:bodyPr/>
          <a:lstStyle/>
          <a:p>
            <a:r>
              <a:rPr lang="en-US" dirty="0"/>
              <a:t>School of ICT - CSF - Apr ‘22 – SSD - Secure Software Coding</a:t>
            </a:r>
          </a:p>
        </p:txBody>
      </p:sp>
      <p:sp>
        <p:nvSpPr>
          <p:cNvPr id="4" name="Slide Number Placeholder 3">
            <a:extLst>
              <a:ext uri="{FF2B5EF4-FFF2-40B4-BE49-F238E27FC236}">
                <a16:creationId xmlns:a16="http://schemas.microsoft.com/office/drawing/2014/main" id="{43462AC5-9F58-430B-A726-375662229240}"/>
              </a:ext>
            </a:extLst>
          </p:cNvPr>
          <p:cNvSpPr>
            <a:spLocks noGrp="1"/>
          </p:cNvSpPr>
          <p:nvPr>
            <p:ph type="sldNum" sz="quarter" idx="12"/>
          </p:nvPr>
        </p:nvSpPr>
        <p:spPr/>
        <p:txBody>
          <a:bodyPr>
            <a:normAutofit fontScale="85000" lnSpcReduction="20000"/>
          </a:bodyPr>
          <a:lstStyle/>
          <a:p>
            <a:fld id="{EA66EF6D-3DA9-AB4A-B046-714C943A02DA}" type="slidenum">
              <a:rPr lang="en-US" smtClean="0"/>
              <a:t>28</a:t>
            </a:fld>
            <a:endParaRPr lang="en-US" dirty="0"/>
          </a:p>
        </p:txBody>
      </p:sp>
      <p:sp>
        <p:nvSpPr>
          <p:cNvPr id="9" name="Content Placeholder 6">
            <a:extLst>
              <a:ext uri="{FF2B5EF4-FFF2-40B4-BE49-F238E27FC236}">
                <a16:creationId xmlns:a16="http://schemas.microsoft.com/office/drawing/2014/main" id="{84747582-495C-462E-87E0-BA4CF047D920}"/>
              </a:ext>
            </a:extLst>
          </p:cNvPr>
          <p:cNvSpPr txBox="1">
            <a:spLocks/>
          </p:cNvSpPr>
          <p:nvPr/>
        </p:nvSpPr>
        <p:spPr>
          <a:xfrm>
            <a:off x="160254" y="1592114"/>
            <a:ext cx="8818376" cy="5016079"/>
          </a:xfrm>
          <a:prstGeom prst="rect">
            <a:avLst/>
          </a:prstGeom>
        </p:spPr>
        <p:txBody>
          <a:bodyPr vert="horz">
            <a:normAutofit fontScale="62500" lnSpcReduction="20000"/>
          </a:bodyPr>
          <a:lstStyle>
            <a:lvl1pPr marL="320040" indent="-320040" algn="l" rtl="0" eaLnBrk="1" latinLnBrk="0" hangingPunct="1">
              <a:spcBef>
                <a:spcPts val="700"/>
              </a:spcBef>
              <a:buClr>
                <a:schemeClr val="accent2"/>
              </a:buClr>
              <a:buSzPct val="60000"/>
              <a:buFont typeface="Wingdings"/>
              <a:buChar char=""/>
              <a:defRPr kumimoji="0"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kumimoji="0"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kumimoji="0"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kumimoji="0"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kumimoji="0"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a:lstStyle>
          <a:p>
            <a:pPr defTabSz="914400"/>
            <a:r>
              <a:rPr lang="en-US" dirty="0"/>
              <a:t>Attempt the following questions:-</a:t>
            </a:r>
          </a:p>
          <a:p>
            <a:pPr lvl="1" defTabSz="914400"/>
            <a:r>
              <a:rPr lang="en-US" dirty="0"/>
              <a:t>Perform static code analysis on the code below.</a:t>
            </a:r>
          </a:p>
          <a:p>
            <a:pPr lvl="2" defTabSz="914400"/>
            <a:r>
              <a:rPr lang="en-US" dirty="0"/>
              <a:t>Determine what vulnerability exists in the code.</a:t>
            </a:r>
          </a:p>
          <a:p>
            <a:pPr lvl="2" defTabSz="914400"/>
            <a:r>
              <a:rPr lang="en-US" dirty="0"/>
              <a:t>How would you mitigate the vulnerability in the code?</a:t>
            </a:r>
          </a:p>
          <a:p>
            <a:pPr defTabSz="914400"/>
            <a:endParaRPr lang="en-US" dirty="0"/>
          </a:p>
          <a:p>
            <a:pPr defTabSz="914400"/>
            <a:endParaRPr lang="en-US" dirty="0"/>
          </a:p>
          <a:p>
            <a:pPr defTabSz="914400"/>
            <a:endParaRPr lang="en-US" dirty="0"/>
          </a:p>
          <a:p>
            <a:pPr defTabSz="914400"/>
            <a:endParaRPr lang="en-US" dirty="0"/>
          </a:p>
          <a:p>
            <a:pPr defTabSz="914400"/>
            <a:endParaRPr lang="en-US" dirty="0"/>
          </a:p>
          <a:p>
            <a:pPr defTabSz="914400"/>
            <a:endParaRPr lang="en-US" dirty="0"/>
          </a:p>
          <a:p>
            <a:pPr defTabSz="914400"/>
            <a:r>
              <a:rPr lang="en-US" dirty="0"/>
              <a:t>Answer the questions in a word document. </a:t>
            </a:r>
          </a:p>
          <a:p>
            <a:pPr defTabSz="914400"/>
            <a:r>
              <a:rPr lang="en-US" dirty="0">
                <a:solidFill>
                  <a:srgbClr val="FF0000"/>
                </a:solidFill>
              </a:rPr>
              <a:t>Deadline: Submit in </a:t>
            </a:r>
            <a:r>
              <a:rPr lang="en-US" dirty="0" err="1">
                <a:solidFill>
                  <a:srgbClr val="FF0000"/>
                </a:solidFill>
              </a:rPr>
              <a:t>PoliteMall</a:t>
            </a:r>
            <a:r>
              <a:rPr lang="en-US" dirty="0">
                <a:solidFill>
                  <a:srgbClr val="FF0000"/>
                </a:solidFill>
              </a:rPr>
              <a:t> at end of Week 12</a:t>
            </a:r>
          </a:p>
          <a:p>
            <a:pPr lvl="1" defTabSz="914400"/>
            <a:r>
              <a:rPr lang="en-US" sz="2900" dirty="0">
                <a:solidFill>
                  <a:srgbClr val="FF0000"/>
                </a:solidFill>
              </a:rPr>
              <a:t>Penalty for late submission</a:t>
            </a:r>
          </a:p>
          <a:p>
            <a:r>
              <a:rPr lang="en-US" sz="3100" dirty="0"/>
              <a:t>If you got any issues regarding Mission 11.1</a:t>
            </a:r>
          </a:p>
          <a:p>
            <a:pPr lvl="1"/>
            <a:r>
              <a:rPr lang="en-US" sz="2300" dirty="0"/>
              <a:t>Use “Conversations” tab under “</a:t>
            </a:r>
            <a:r>
              <a:rPr lang="en-US" sz="2300" dirty="0">
                <a:solidFill>
                  <a:srgbClr val="7030A0"/>
                </a:solidFill>
              </a:rPr>
              <a:t>SSD-AY2223-xxx-Pxx </a:t>
            </a:r>
            <a:r>
              <a:rPr lang="en-US" sz="2300" dirty="0">
                <a:solidFill>
                  <a:srgbClr val="7030A0"/>
                </a:solidFill>
                <a:sym typeface="Wingdings" panose="05000000000000000000" pitchFamily="2" charset="2"/>
              </a:rPr>
              <a:t> Week 11</a:t>
            </a:r>
            <a:r>
              <a:rPr lang="en-US" sz="2300" dirty="0">
                <a:sym typeface="Wingdings" panose="05000000000000000000" pitchFamily="2" charset="2"/>
              </a:rPr>
              <a:t>” to discuss within your class group.</a:t>
            </a:r>
          </a:p>
          <a:p>
            <a:pPr lvl="1"/>
            <a:r>
              <a:rPr lang="en-US" sz="2300" dirty="0">
                <a:sym typeface="Wingdings" panose="05000000000000000000" pitchFamily="2" charset="2"/>
              </a:rPr>
              <a:t>Tutors would also monitor these “Conversations</a:t>
            </a:r>
            <a:r>
              <a:rPr lang="en-US" sz="1400" dirty="0">
                <a:sym typeface="Wingdings" panose="05000000000000000000" pitchFamily="2" charset="2"/>
              </a:rPr>
              <a:t>”</a:t>
            </a:r>
            <a:br>
              <a:rPr lang="en-US" sz="1400" dirty="0"/>
            </a:br>
            <a:endParaRPr lang="en-US" sz="900" dirty="0">
              <a:sym typeface="Wingdings" panose="05000000000000000000" pitchFamily="2" charset="2"/>
            </a:endParaRPr>
          </a:p>
          <a:p>
            <a:pPr lvl="1" defTabSz="914400"/>
            <a:endParaRPr lang="en-US" sz="2900" dirty="0">
              <a:solidFill>
                <a:srgbClr val="FF0000"/>
              </a:solidFill>
            </a:endParaRPr>
          </a:p>
        </p:txBody>
      </p:sp>
      <p:pic>
        <p:nvPicPr>
          <p:cNvPr id="7" name="Picture 6">
            <a:extLst>
              <a:ext uri="{FF2B5EF4-FFF2-40B4-BE49-F238E27FC236}">
                <a16:creationId xmlns:a16="http://schemas.microsoft.com/office/drawing/2014/main" id="{ED11F927-486B-4413-A2BD-DFDC4176E02C}"/>
              </a:ext>
            </a:extLst>
          </p:cNvPr>
          <p:cNvPicPr>
            <a:picLocks noChangeAspect="1"/>
          </p:cNvPicPr>
          <p:nvPr/>
        </p:nvPicPr>
        <p:blipFill>
          <a:blip r:embed="rId3"/>
          <a:stretch>
            <a:fillRect/>
          </a:stretch>
        </p:blipFill>
        <p:spPr>
          <a:xfrm>
            <a:off x="1926077" y="2697602"/>
            <a:ext cx="4231065" cy="1801102"/>
          </a:xfrm>
          <a:prstGeom prst="rect">
            <a:avLst/>
          </a:prstGeom>
        </p:spPr>
      </p:pic>
      <p:pic>
        <p:nvPicPr>
          <p:cNvPr id="5" name="Picture 4">
            <a:extLst>
              <a:ext uri="{FF2B5EF4-FFF2-40B4-BE49-F238E27FC236}">
                <a16:creationId xmlns:a16="http://schemas.microsoft.com/office/drawing/2014/main" id="{DD4058E2-AE9F-4D57-B77D-19835F394B1A}"/>
              </a:ext>
            </a:extLst>
          </p:cNvPr>
          <p:cNvPicPr>
            <a:picLocks noChangeAspect="1"/>
          </p:cNvPicPr>
          <p:nvPr/>
        </p:nvPicPr>
        <p:blipFill>
          <a:blip r:embed="rId4"/>
          <a:stretch>
            <a:fillRect/>
          </a:stretch>
        </p:blipFill>
        <p:spPr>
          <a:xfrm>
            <a:off x="6526448" y="4453288"/>
            <a:ext cx="1752600" cy="1104900"/>
          </a:xfrm>
          <a:prstGeom prst="rect">
            <a:avLst/>
          </a:prstGeom>
        </p:spPr>
      </p:pic>
    </p:spTree>
    <p:extLst>
      <p:ext uri="{BB962C8B-B14F-4D97-AF65-F5344CB8AC3E}">
        <p14:creationId xmlns:p14="http://schemas.microsoft.com/office/powerpoint/2010/main" val="9331733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ext Placeholder 5"/>
          <p:cNvSpPr>
            <a:spLocks noGrp="1"/>
          </p:cNvSpPr>
          <p:nvPr>
            <p:ph type="body" idx="1"/>
          </p:nvPr>
        </p:nvSpPr>
        <p:spPr>
          <a:xfrm>
            <a:off x="758757" y="2743199"/>
            <a:ext cx="8232843" cy="2480377"/>
          </a:xfrm>
          <a:ln w="12700">
            <a:solidFill>
              <a:schemeClr val="tx1"/>
            </a:solidFill>
          </a:ln>
        </p:spPr>
        <p:txBody>
          <a:bodyPr>
            <a:normAutofit fontScale="32500" lnSpcReduction="20000"/>
          </a:bodyPr>
          <a:lstStyle/>
          <a:p>
            <a:pPr>
              <a:lnSpc>
                <a:spcPct val="170000"/>
              </a:lnSpc>
              <a:spcAft>
                <a:spcPts val="600"/>
              </a:spcAft>
            </a:pPr>
            <a:r>
              <a:rPr lang="en-US" sz="5600" dirty="0">
                <a:ln>
                  <a:solidFill>
                    <a:schemeClr val="tx1">
                      <a:lumMod val="95000"/>
                      <a:lumOff val="5000"/>
                    </a:schemeClr>
                  </a:solidFill>
                </a:ln>
                <a:effectLst>
                  <a:innerShdw blurRad="63500" dist="50800" dir="18900000">
                    <a:prstClr val="black">
                      <a:alpha val="50000"/>
                    </a:prstClr>
                  </a:innerShdw>
                </a:effectLst>
                <a:latin typeface="+mj-lt"/>
              </a:rPr>
              <a:t>Defensive coding practices and techniques are used in reducing the attack surface and assuring the reliability, resiliency and recoverability of software</a:t>
            </a:r>
            <a:r>
              <a:rPr lang="en-US" sz="5600" dirty="0">
                <a:latin typeface="+mj-lt"/>
              </a:rPr>
              <a:t>.</a:t>
            </a:r>
          </a:p>
          <a:p>
            <a:pPr marL="457200" indent="-457200">
              <a:buFontTx/>
              <a:buChar char="-"/>
            </a:pPr>
            <a:r>
              <a:rPr lang="en-US" sz="4900" dirty="0"/>
              <a:t>Input Validation</a:t>
            </a:r>
          </a:p>
          <a:p>
            <a:pPr marL="457200" indent="-457200">
              <a:buFontTx/>
              <a:buChar char="-"/>
            </a:pPr>
            <a:r>
              <a:rPr lang="en-US" sz="4900" dirty="0"/>
              <a:t>Sanitization</a:t>
            </a:r>
          </a:p>
          <a:p>
            <a:pPr marL="457200" indent="-457200">
              <a:buFontTx/>
              <a:buChar char="-"/>
            </a:pPr>
            <a:r>
              <a:rPr lang="en-US" sz="4900" dirty="0"/>
              <a:t>Error Handling</a:t>
            </a:r>
          </a:p>
          <a:p>
            <a:pPr marL="457200" indent="-457200">
              <a:buFontTx/>
              <a:buChar char="-"/>
            </a:pPr>
            <a:r>
              <a:rPr lang="en-US" sz="4900" dirty="0"/>
              <a:t>Exception Management</a:t>
            </a:r>
          </a:p>
          <a:p>
            <a:pPr marL="457200" indent="-457200">
              <a:buFontTx/>
              <a:buChar char="-"/>
            </a:pPr>
            <a:r>
              <a:rPr lang="en-US" sz="4900" dirty="0"/>
              <a:t>Session Management</a:t>
            </a:r>
          </a:p>
        </p:txBody>
      </p:sp>
      <p:sp>
        <p:nvSpPr>
          <p:cNvPr id="5" name="Title 4"/>
          <p:cNvSpPr>
            <a:spLocks noGrp="1"/>
          </p:cNvSpPr>
          <p:nvPr>
            <p:ph type="title"/>
          </p:nvPr>
        </p:nvSpPr>
        <p:spPr/>
        <p:txBody>
          <a:bodyPr>
            <a:noAutofit/>
          </a:bodyPr>
          <a:lstStyle/>
          <a:p>
            <a:r>
              <a:rPr lang="en-US" sz="3200" dirty="0"/>
              <a:t>Defensive Coding Practices –</a:t>
            </a:r>
            <a:br>
              <a:rPr lang="en-US" sz="3200" dirty="0"/>
            </a:br>
            <a:r>
              <a:rPr lang="en-US" sz="3200" dirty="0"/>
              <a:t>Concepts and Techniques</a:t>
            </a:r>
          </a:p>
        </p:txBody>
      </p:sp>
      <p:sp>
        <p:nvSpPr>
          <p:cNvPr id="4" name="Slide Number Placeholder 3"/>
          <p:cNvSpPr>
            <a:spLocks noGrp="1"/>
          </p:cNvSpPr>
          <p:nvPr>
            <p:ph type="sldNum" sz="quarter" idx="11"/>
          </p:nvPr>
        </p:nvSpPr>
        <p:spPr/>
        <p:txBody>
          <a:bodyPr>
            <a:normAutofit/>
          </a:bodyPr>
          <a:lstStyle/>
          <a:p>
            <a:fld id="{EA66EF6D-3DA9-AB4A-B046-714C943A02DA}" type="slidenum">
              <a:rPr lang="en-US" smtClean="0"/>
              <a:t>3</a:t>
            </a:fld>
            <a:endParaRPr lang="en-US" dirty="0"/>
          </a:p>
        </p:txBody>
      </p:sp>
      <p:sp>
        <p:nvSpPr>
          <p:cNvPr id="3" name="Footer Placeholder 2"/>
          <p:cNvSpPr>
            <a:spLocks noGrp="1"/>
          </p:cNvSpPr>
          <p:nvPr>
            <p:ph type="ftr" sz="quarter" idx="12"/>
          </p:nvPr>
        </p:nvSpPr>
        <p:spPr>
          <a:xfrm>
            <a:off x="0" y="6426490"/>
            <a:ext cx="5819480" cy="365125"/>
          </a:xfrm>
        </p:spPr>
        <p:txBody>
          <a:bodyPr/>
          <a:lstStyle/>
          <a:p>
            <a:r>
              <a:rPr lang="en-US" dirty="0"/>
              <a:t>School of ICT - CSF - Apr ‘22 – SSD - Secure Software Coding</a:t>
            </a:r>
          </a:p>
        </p:txBody>
      </p:sp>
      <p:sp>
        <p:nvSpPr>
          <p:cNvPr id="8" name="TextBox 7">
            <a:extLst>
              <a:ext uri="{FF2B5EF4-FFF2-40B4-BE49-F238E27FC236}">
                <a16:creationId xmlns:a16="http://schemas.microsoft.com/office/drawing/2014/main" id="{3B74A08F-B120-4DA3-AF78-C2FD5089BCA1}"/>
              </a:ext>
            </a:extLst>
          </p:cNvPr>
          <p:cNvSpPr txBox="1"/>
          <p:nvPr/>
        </p:nvSpPr>
        <p:spPr>
          <a:xfrm>
            <a:off x="2373778" y="5257800"/>
            <a:ext cx="5077838" cy="1200329"/>
          </a:xfrm>
          <a:prstGeom prst="rect">
            <a:avLst/>
          </a:prstGeom>
          <a:solidFill>
            <a:schemeClr val="accent6">
              <a:lumMod val="40000"/>
              <a:lumOff val="60000"/>
            </a:schemeClr>
          </a:solidFill>
          <a:ln w="12700">
            <a:solidFill>
              <a:schemeClr val="tx1"/>
            </a:solidFill>
          </a:ln>
        </p:spPr>
        <p:txBody>
          <a:bodyPr wrap="square" rtlCol="0">
            <a:spAutoFit/>
          </a:bodyPr>
          <a:lstStyle/>
          <a:p>
            <a:r>
              <a:rPr lang="en-SG" dirty="0"/>
              <a:t>Read Defensive Coding Practises</a:t>
            </a:r>
          </a:p>
          <a:p>
            <a:endParaRPr lang="en-SG" dirty="0"/>
          </a:p>
          <a:p>
            <a:endParaRPr lang="en-SG" dirty="0"/>
          </a:p>
          <a:p>
            <a:endParaRPr lang="en-SG" dirty="0"/>
          </a:p>
        </p:txBody>
      </p:sp>
      <p:graphicFrame>
        <p:nvGraphicFramePr>
          <p:cNvPr id="9" name="Object 8">
            <a:extLst>
              <a:ext uri="{FF2B5EF4-FFF2-40B4-BE49-F238E27FC236}">
                <a16:creationId xmlns:a16="http://schemas.microsoft.com/office/drawing/2014/main" id="{D950D83A-7CC7-4E1C-8ADB-6609B01C8CFF}"/>
              </a:ext>
            </a:extLst>
          </p:cNvPr>
          <p:cNvGraphicFramePr>
            <a:graphicFrameLocks noChangeAspect="1"/>
          </p:cNvGraphicFramePr>
          <p:nvPr>
            <p:extLst>
              <p:ext uri="{D42A27DB-BD31-4B8C-83A1-F6EECF244321}">
                <p14:modId xmlns:p14="http://schemas.microsoft.com/office/powerpoint/2010/main" val="410556673"/>
              </p:ext>
            </p:extLst>
          </p:nvPr>
        </p:nvGraphicFramePr>
        <p:xfrm>
          <a:off x="3161489" y="5598203"/>
          <a:ext cx="1354714" cy="1114625"/>
        </p:xfrm>
        <a:graphic>
          <a:graphicData uri="http://schemas.openxmlformats.org/presentationml/2006/ole">
            <mc:AlternateContent xmlns:mc="http://schemas.openxmlformats.org/markup-compatibility/2006">
              <mc:Choice xmlns:v="urn:schemas-microsoft-com:vml" Requires="v">
                <p:oleObj name="Acrobat Document" showAsIcon="1" r:id="rId2" imgW="914400" imgH="792360" progId="AcroExch.Document.DC">
                  <p:embed/>
                </p:oleObj>
              </mc:Choice>
              <mc:Fallback>
                <p:oleObj name="Acrobat Document" showAsIcon="1" r:id="rId2" imgW="914400" imgH="792360" progId="AcroExch.Document.DC">
                  <p:embed/>
                  <p:pic>
                    <p:nvPicPr>
                      <p:cNvPr id="9" name="Object 8">
                        <a:extLst>
                          <a:ext uri="{FF2B5EF4-FFF2-40B4-BE49-F238E27FC236}">
                            <a16:creationId xmlns:a16="http://schemas.microsoft.com/office/drawing/2014/main" id="{D950D83A-7CC7-4E1C-8ADB-6609B01C8CFF}"/>
                          </a:ext>
                        </a:extLst>
                      </p:cNvPr>
                      <p:cNvPicPr/>
                      <p:nvPr/>
                    </p:nvPicPr>
                    <p:blipFill>
                      <a:blip r:embed="rId3"/>
                      <a:stretch>
                        <a:fillRect/>
                      </a:stretch>
                    </p:blipFill>
                    <p:spPr>
                      <a:xfrm>
                        <a:off x="3161489" y="5598203"/>
                        <a:ext cx="1354714" cy="1114625"/>
                      </a:xfrm>
                      <a:prstGeom prst="rect">
                        <a:avLst/>
                      </a:prstGeom>
                    </p:spPr>
                  </p:pic>
                </p:oleObj>
              </mc:Fallback>
            </mc:AlternateContent>
          </a:graphicData>
        </a:graphic>
      </p:graphicFrame>
      <p:graphicFrame>
        <p:nvGraphicFramePr>
          <p:cNvPr id="10" name="Object 9">
            <a:extLst>
              <a:ext uri="{FF2B5EF4-FFF2-40B4-BE49-F238E27FC236}">
                <a16:creationId xmlns:a16="http://schemas.microsoft.com/office/drawing/2014/main" id="{776F5E4D-A862-44EE-9204-BA2824E07D67}"/>
              </a:ext>
            </a:extLst>
          </p:cNvPr>
          <p:cNvGraphicFramePr>
            <a:graphicFrameLocks noChangeAspect="1"/>
          </p:cNvGraphicFramePr>
          <p:nvPr>
            <p:extLst>
              <p:ext uri="{D42A27DB-BD31-4B8C-83A1-F6EECF244321}">
                <p14:modId xmlns:p14="http://schemas.microsoft.com/office/powerpoint/2010/main" val="136039224"/>
              </p:ext>
            </p:extLst>
          </p:nvPr>
        </p:nvGraphicFramePr>
        <p:xfrm>
          <a:off x="5285330" y="5553271"/>
          <a:ext cx="1286620" cy="1114625"/>
        </p:xfrm>
        <a:graphic>
          <a:graphicData uri="http://schemas.openxmlformats.org/presentationml/2006/ole">
            <mc:AlternateContent xmlns:mc="http://schemas.openxmlformats.org/markup-compatibility/2006">
              <mc:Choice xmlns:v="urn:schemas-microsoft-com:vml" Requires="v">
                <p:oleObj name="Acrobat Document" showAsIcon="1" r:id="rId4" imgW="914400" imgH="792360" progId="AcroExch.Document.DC">
                  <p:embed/>
                </p:oleObj>
              </mc:Choice>
              <mc:Fallback>
                <p:oleObj name="Acrobat Document" showAsIcon="1" r:id="rId4" imgW="914400" imgH="792360" progId="AcroExch.Document.DC">
                  <p:embed/>
                  <p:pic>
                    <p:nvPicPr>
                      <p:cNvPr id="10" name="Object 9">
                        <a:extLst>
                          <a:ext uri="{FF2B5EF4-FFF2-40B4-BE49-F238E27FC236}">
                            <a16:creationId xmlns:a16="http://schemas.microsoft.com/office/drawing/2014/main" id="{776F5E4D-A862-44EE-9204-BA2824E07D67}"/>
                          </a:ext>
                        </a:extLst>
                      </p:cNvPr>
                      <p:cNvPicPr/>
                      <p:nvPr/>
                    </p:nvPicPr>
                    <p:blipFill>
                      <a:blip r:embed="rId5"/>
                      <a:stretch>
                        <a:fillRect/>
                      </a:stretch>
                    </p:blipFill>
                    <p:spPr>
                      <a:xfrm>
                        <a:off x="5285330" y="5553271"/>
                        <a:ext cx="1286620" cy="1114625"/>
                      </a:xfrm>
                      <a:prstGeom prst="rect">
                        <a:avLst/>
                      </a:prstGeom>
                    </p:spPr>
                  </p:pic>
                </p:oleObj>
              </mc:Fallback>
            </mc:AlternateContent>
          </a:graphicData>
        </a:graphic>
      </p:graphicFrame>
    </p:spTree>
    <p:extLst>
      <p:ext uri="{BB962C8B-B14F-4D97-AF65-F5344CB8AC3E}">
        <p14:creationId xmlns:p14="http://schemas.microsoft.com/office/powerpoint/2010/main" val="13143562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a:t>Input Validation</a:t>
            </a:r>
          </a:p>
        </p:txBody>
      </p:sp>
      <p:sp>
        <p:nvSpPr>
          <p:cNvPr id="5" name="Footer Placeholder 4"/>
          <p:cNvSpPr>
            <a:spLocks noGrp="1"/>
          </p:cNvSpPr>
          <p:nvPr>
            <p:ph type="ftr" sz="quarter" idx="11"/>
          </p:nvPr>
        </p:nvSpPr>
        <p:spPr>
          <a:xfrm>
            <a:off x="609600" y="6389326"/>
            <a:ext cx="5659225" cy="365125"/>
          </a:xfrm>
        </p:spPr>
        <p:txBody>
          <a:bodyPr/>
          <a:lstStyle/>
          <a:p>
            <a:r>
              <a:rPr lang="en-US" dirty="0"/>
              <a:t>School of ICT - CSF - Apr ‘22 – SSD - Secure Software Coding</a:t>
            </a:r>
          </a:p>
        </p:txBody>
      </p:sp>
      <p:sp>
        <p:nvSpPr>
          <p:cNvPr id="4" name="Slide Number Placeholder 3"/>
          <p:cNvSpPr>
            <a:spLocks noGrp="1"/>
          </p:cNvSpPr>
          <p:nvPr>
            <p:ph type="sldNum" sz="quarter" idx="12"/>
          </p:nvPr>
        </p:nvSpPr>
        <p:spPr/>
        <p:txBody>
          <a:bodyPr>
            <a:normAutofit fontScale="85000" lnSpcReduction="20000"/>
          </a:bodyPr>
          <a:lstStyle/>
          <a:p>
            <a:fld id="{EA66EF6D-3DA9-AB4A-B046-714C943A02DA}" type="slidenum">
              <a:rPr lang="en-US" smtClean="0"/>
              <a:pPr/>
              <a:t>4</a:t>
            </a:fld>
            <a:endParaRPr lang="en-US" dirty="0"/>
          </a:p>
        </p:txBody>
      </p:sp>
      <p:sp>
        <p:nvSpPr>
          <p:cNvPr id="11" name="Content Placeholder 10"/>
          <p:cNvSpPr>
            <a:spLocks noGrp="1"/>
          </p:cNvSpPr>
          <p:nvPr>
            <p:ph sz="quarter" idx="1"/>
          </p:nvPr>
        </p:nvSpPr>
        <p:spPr/>
        <p:txBody>
          <a:bodyPr>
            <a:normAutofit lnSpcReduction="10000"/>
          </a:bodyPr>
          <a:lstStyle/>
          <a:p>
            <a:r>
              <a:rPr lang="en-US" dirty="0"/>
              <a:t>When it comes to software, we must in fact consider all input as evil and validate all user input.</a:t>
            </a:r>
          </a:p>
          <a:p>
            <a:r>
              <a:rPr lang="en-US" dirty="0"/>
              <a:t>Input validation is the verification process that ensures the data that is supplied:</a:t>
            </a:r>
          </a:p>
          <a:p>
            <a:pPr lvl="1"/>
            <a:r>
              <a:rPr lang="en-US" dirty="0"/>
              <a:t>for processing is of the correct data type and format</a:t>
            </a:r>
          </a:p>
          <a:p>
            <a:pPr lvl="1"/>
            <a:r>
              <a:rPr lang="en-US" dirty="0"/>
              <a:t>falls within the expected and allowed range of values</a:t>
            </a:r>
          </a:p>
          <a:p>
            <a:pPr lvl="1"/>
            <a:r>
              <a:rPr lang="en-US" dirty="0"/>
              <a:t>is not interpreted as code as is the case with injection attacks</a:t>
            </a:r>
          </a:p>
          <a:p>
            <a:pPr lvl="1"/>
            <a:r>
              <a:rPr lang="en-US" dirty="0"/>
              <a:t>does not masquerade in alternate forms that bypass security controls</a:t>
            </a:r>
          </a:p>
        </p:txBody>
      </p:sp>
    </p:spTree>
    <p:extLst>
      <p:ext uri="{BB962C8B-B14F-4D97-AF65-F5344CB8AC3E}">
        <p14:creationId xmlns:p14="http://schemas.microsoft.com/office/powerpoint/2010/main" val="4195980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Input Validation - How to Validate?</a:t>
            </a:r>
          </a:p>
        </p:txBody>
      </p:sp>
      <p:sp>
        <p:nvSpPr>
          <p:cNvPr id="3" name="Footer Placeholder 2"/>
          <p:cNvSpPr>
            <a:spLocks noGrp="1"/>
          </p:cNvSpPr>
          <p:nvPr>
            <p:ph type="ftr" sz="quarter" idx="11"/>
          </p:nvPr>
        </p:nvSpPr>
        <p:spPr>
          <a:xfrm>
            <a:off x="609600" y="6389326"/>
            <a:ext cx="5989163" cy="365125"/>
          </a:xfrm>
        </p:spPr>
        <p:txBody>
          <a:bodyPr/>
          <a:lstStyle/>
          <a:p>
            <a:r>
              <a:rPr lang="en-US" dirty="0"/>
              <a:t>School of ICT - CSF - Apr ‘22 – SSD - Secure Software Coding</a:t>
            </a:r>
          </a:p>
        </p:txBody>
      </p:sp>
      <p:sp>
        <p:nvSpPr>
          <p:cNvPr id="4" name="Slide Number Placeholder 3"/>
          <p:cNvSpPr>
            <a:spLocks noGrp="1"/>
          </p:cNvSpPr>
          <p:nvPr>
            <p:ph type="sldNum" sz="quarter" idx="12"/>
          </p:nvPr>
        </p:nvSpPr>
        <p:spPr/>
        <p:txBody>
          <a:bodyPr>
            <a:normAutofit fontScale="85000" lnSpcReduction="20000"/>
          </a:bodyPr>
          <a:lstStyle/>
          <a:p>
            <a:fld id="{EA66EF6D-3DA9-AB4A-B046-714C943A02DA}" type="slidenum">
              <a:rPr lang="en-US" smtClean="0"/>
              <a:t>5</a:t>
            </a:fld>
            <a:endParaRPr lang="en-US" dirty="0"/>
          </a:p>
        </p:txBody>
      </p:sp>
      <p:sp>
        <p:nvSpPr>
          <p:cNvPr id="5" name="Content Placeholder 4"/>
          <p:cNvSpPr>
            <a:spLocks noGrp="1"/>
          </p:cNvSpPr>
          <p:nvPr>
            <p:ph sz="quarter" idx="1"/>
          </p:nvPr>
        </p:nvSpPr>
        <p:spPr>
          <a:xfrm>
            <a:off x="612648" y="1600200"/>
            <a:ext cx="8153400" cy="1128214"/>
          </a:xfrm>
        </p:spPr>
        <p:txBody>
          <a:bodyPr>
            <a:normAutofit fontScale="92500" lnSpcReduction="20000"/>
          </a:bodyPr>
          <a:lstStyle/>
          <a:p>
            <a:r>
              <a:rPr lang="en-US" dirty="0"/>
              <a:t>This process of verification can be achieved using filtration techniques. Regular expressions (</a:t>
            </a:r>
            <a:r>
              <a:rPr lang="en-US" dirty="0" err="1"/>
              <a:t>RegEx</a:t>
            </a:r>
            <a:r>
              <a:rPr lang="en-US" dirty="0"/>
              <a:t>) can be used for validating input. </a:t>
            </a:r>
          </a:p>
        </p:txBody>
      </p:sp>
      <p:pic>
        <p:nvPicPr>
          <p:cNvPr id="7" name="Picture 6"/>
          <p:cNvPicPr>
            <a:picLocks noChangeAspect="1"/>
          </p:cNvPicPr>
          <p:nvPr/>
        </p:nvPicPr>
        <p:blipFill>
          <a:blip r:embed="rId3"/>
          <a:stretch>
            <a:fillRect/>
          </a:stretch>
        </p:blipFill>
        <p:spPr>
          <a:xfrm>
            <a:off x="1506047" y="2631353"/>
            <a:ext cx="5908879" cy="3998047"/>
          </a:xfrm>
          <a:prstGeom prst="rect">
            <a:avLst/>
          </a:prstGeom>
        </p:spPr>
      </p:pic>
    </p:spTree>
    <p:extLst>
      <p:ext uri="{BB962C8B-B14F-4D97-AF65-F5344CB8AC3E}">
        <p14:creationId xmlns:p14="http://schemas.microsoft.com/office/powerpoint/2010/main" val="4835031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Input Validation - How to Validate?</a:t>
            </a:r>
          </a:p>
        </p:txBody>
      </p:sp>
      <p:sp>
        <p:nvSpPr>
          <p:cNvPr id="3" name="Footer Placeholder 2"/>
          <p:cNvSpPr>
            <a:spLocks noGrp="1"/>
          </p:cNvSpPr>
          <p:nvPr>
            <p:ph type="ftr" sz="quarter" idx="11"/>
          </p:nvPr>
        </p:nvSpPr>
        <p:spPr>
          <a:xfrm>
            <a:off x="609600" y="6389326"/>
            <a:ext cx="5857188" cy="365125"/>
          </a:xfrm>
        </p:spPr>
        <p:txBody>
          <a:bodyPr/>
          <a:lstStyle/>
          <a:p>
            <a:r>
              <a:rPr lang="en-US" dirty="0"/>
              <a:t>School of ICT - CSF - Apr ‘22 – SSD - Secure Software Coding</a:t>
            </a:r>
          </a:p>
        </p:txBody>
      </p:sp>
      <p:sp>
        <p:nvSpPr>
          <p:cNvPr id="4" name="Slide Number Placeholder 3"/>
          <p:cNvSpPr>
            <a:spLocks noGrp="1"/>
          </p:cNvSpPr>
          <p:nvPr>
            <p:ph type="sldNum" sz="quarter" idx="12"/>
          </p:nvPr>
        </p:nvSpPr>
        <p:spPr/>
        <p:txBody>
          <a:bodyPr>
            <a:normAutofit fontScale="85000" lnSpcReduction="20000"/>
          </a:bodyPr>
          <a:lstStyle/>
          <a:p>
            <a:fld id="{EA66EF6D-3DA9-AB4A-B046-714C943A02DA}" type="slidenum">
              <a:rPr lang="en-US" smtClean="0"/>
              <a:t>6</a:t>
            </a:fld>
            <a:endParaRPr lang="en-US"/>
          </a:p>
        </p:txBody>
      </p:sp>
      <p:sp>
        <p:nvSpPr>
          <p:cNvPr id="5" name="Content Placeholder 4"/>
          <p:cNvSpPr>
            <a:spLocks noGrp="1"/>
          </p:cNvSpPr>
          <p:nvPr>
            <p:ph sz="quarter" idx="1"/>
          </p:nvPr>
        </p:nvSpPr>
        <p:spPr/>
        <p:txBody>
          <a:bodyPr>
            <a:normAutofit fontScale="85000" lnSpcReduction="10000"/>
          </a:bodyPr>
          <a:lstStyle/>
          <a:p>
            <a:r>
              <a:rPr lang="en-US" dirty="0"/>
              <a:t>Filtering user input can be accomplished using either a whitelist or a blacklist.</a:t>
            </a:r>
          </a:p>
          <a:p>
            <a:r>
              <a:rPr lang="en-US" dirty="0"/>
              <a:t>A whitelist is a list of allowable good and non-malicious characters, commands or data patterns that are allowed. For example, the application will allow only ‘@’ and ‘.com’ in the email field. Items in a whitelist are known and usually deemed to be non-malicious in nature. </a:t>
            </a:r>
          </a:p>
          <a:p>
            <a:r>
              <a:rPr lang="en-US" dirty="0"/>
              <a:t>On the other hand, a blacklist is a list of disallowed characters, commands or data patterns that are considered to be malicious. Examples include the single quote ( ‘ ), SQL comment ( - - ) or a pattern such as (1=1).</a:t>
            </a:r>
          </a:p>
        </p:txBody>
      </p:sp>
    </p:spTree>
    <p:extLst>
      <p:ext uri="{BB962C8B-B14F-4D97-AF65-F5344CB8AC3E}">
        <p14:creationId xmlns:p14="http://schemas.microsoft.com/office/powerpoint/2010/main" val="9620587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Input Validation - Where to Validate?</a:t>
            </a:r>
          </a:p>
        </p:txBody>
      </p:sp>
      <p:sp>
        <p:nvSpPr>
          <p:cNvPr id="3" name="Footer Placeholder 2"/>
          <p:cNvSpPr>
            <a:spLocks noGrp="1"/>
          </p:cNvSpPr>
          <p:nvPr>
            <p:ph type="ftr" sz="quarter" idx="11"/>
          </p:nvPr>
        </p:nvSpPr>
        <p:spPr>
          <a:xfrm>
            <a:off x="609600" y="6389326"/>
            <a:ext cx="5555530" cy="365125"/>
          </a:xfrm>
        </p:spPr>
        <p:txBody>
          <a:bodyPr/>
          <a:lstStyle/>
          <a:p>
            <a:r>
              <a:rPr lang="en-US" dirty="0"/>
              <a:t>School of ICT - CSF - Apr ‘22 – SSD - Secure Software Coding</a:t>
            </a:r>
          </a:p>
        </p:txBody>
      </p:sp>
      <p:sp>
        <p:nvSpPr>
          <p:cNvPr id="4" name="Slide Number Placeholder 3"/>
          <p:cNvSpPr>
            <a:spLocks noGrp="1"/>
          </p:cNvSpPr>
          <p:nvPr>
            <p:ph type="sldNum" sz="quarter" idx="12"/>
          </p:nvPr>
        </p:nvSpPr>
        <p:spPr/>
        <p:txBody>
          <a:bodyPr>
            <a:normAutofit fontScale="85000" lnSpcReduction="20000"/>
          </a:bodyPr>
          <a:lstStyle/>
          <a:p>
            <a:fld id="{EA66EF6D-3DA9-AB4A-B046-714C943A02DA}" type="slidenum">
              <a:rPr lang="en-US" smtClean="0"/>
              <a:t>7</a:t>
            </a:fld>
            <a:endParaRPr lang="en-US"/>
          </a:p>
        </p:txBody>
      </p:sp>
      <p:sp>
        <p:nvSpPr>
          <p:cNvPr id="5" name="Content Placeholder 4"/>
          <p:cNvSpPr>
            <a:spLocks noGrp="1"/>
          </p:cNvSpPr>
          <p:nvPr>
            <p:ph sz="quarter" idx="1"/>
          </p:nvPr>
        </p:nvSpPr>
        <p:spPr/>
        <p:txBody>
          <a:bodyPr>
            <a:normAutofit fontScale="92500"/>
          </a:bodyPr>
          <a:lstStyle/>
          <a:p>
            <a:r>
              <a:rPr lang="en-US" dirty="0"/>
              <a:t>The point at which the input is validated is also critically important. </a:t>
            </a:r>
          </a:p>
          <a:p>
            <a:r>
              <a:rPr lang="en-US" dirty="0"/>
              <a:t>It is best recommended that the input is validated both on the client (frontend) as well as on the server(backend) if the software is a Client/Server architected solution. </a:t>
            </a:r>
          </a:p>
          <a:p>
            <a:r>
              <a:rPr lang="en-US" dirty="0"/>
              <a:t>Minimally, server side validation must be performed. </a:t>
            </a:r>
          </a:p>
          <a:p>
            <a:r>
              <a:rPr lang="en-US" dirty="0"/>
              <a:t>It is insufficient to validate input solely on the client side as this can be easily bypassed and afford minimal to no protection.</a:t>
            </a:r>
          </a:p>
        </p:txBody>
      </p:sp>
    </p:spTree>
    <p:extLst>
      <p:ext uri="{BB962C8B-B14F-4D97-AF65-F5344CB8AC3E}">
        <p14:creationId xmlns:p14="http://schemas.microsoft.com/office/powerpoint/2010/main" val="2057666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Input Validation - What to Validate?</a:t>
            </a:r>
          </a:p>
        </p:txBody>
      </p:sp>
      <p:sp>
        <p:nvSpPr>
          <p:cNvPr id="3" name="Footer Placeholder 2"/>
          <p:cNvSpPr>
            <a:spLocks noGrp="1"/>
          </p:cNvSpPr>
          <p:nvPr>
            <p:ph type="ftr" sz="quarter" idx="11"/>
          </p:nvPr>
        </p:nvSpPr>
        <p:spPr>
          <a:xfrm>
            <a:off x="609600" y="6389326"/>
            <a:ext cx="5593237" cy="365125"/>
          </a:xfrm>
        </p:spPr>
        <p:txBody>
          <a:bodyPr/>
          <a:lstStyle/>
          <a:p>
            <a:r>
              <a:rPr lang="en-US" dirty="0"/>
              <a:t>School of ICT - CSF - Apr ‘22 – SSD - Secure Software Coding</a:t>
            </a:r>
          </a:p>
        </p:txBody>
      </p:sp>
      <p:sp>
        <p:nvSpPr>
          <p:cNvPr id="4" name="Slide Number Placeholder 3"/>
          <p:cNvSpPr>
            <a:spLocks noGrp="1"/>
          </p:cNvSpPr>
          <p:nvPr>
            <p:ph type="sldNum" sz="quarter" idx="12"/>
          </p:nvPr>
        </p:nvSpPr>
        <p:spPr/>
        <p:txBody>
          <a:bodyPr>
            <a:normAutofit fontScale="85000" lnSpcReduction="20000"/>
          </a:bodyPr>
          <a:lstStyle/>
          <a:p>
            <a:fld id="{EA66EF6D-3DA9-AB4A-B046-714C943A02DA}" type="slidenum">
              <a:rPr lang="en-US" smtClean="0"/>
              <a:t>8</a:t>
            </a:fld>
            <a:endParaRPr lang="en-US"/>
          </a:p>
        </p:txBody>
      </p:sp>
      <p:sp>
        <p:nvSpPr>
          <p:cNvPr id="5" name="Content Placeholder 4"/>
          <p:cNvSpPr>
            <a:spLocks noGrp="1"/>
          </p:cNvSpPr>
          <p:nvPr>
            <p:ph sz="quarter" idx="1"/>
          </p:nvPr>
        </p:nvSpPr>
        <p:spPr/>
        <p:txBody>
          <a:bodyPr>
            <a:normAutofit fontScale="92500" lnSpcReduction="10000"/>
          </a:bodyPr>
          <a:lstStyle/>
          <a:p>
            <a:r>
              <a:rPr lang="en-US" dirty="0"/>
              <a:t>One can validate pretty much for anything from generic whitelist and blacklist items to specific business defined patterns. </a:t>
            </a:r>
          </a:p>
          <a:p>
            <a:r>
              <a:rPr lang="en-US" dirty="0"/>
              <a:t>When validating input, the supplied input must at a bare minimum be validated for:</a:t>
            </a:r>
          </a:p>
          <a:p>
            <a:pPr lvl="1"/>
            <a:r>
              <a:rPr lang="en-US" dirty="0"/>
              <a:t>data type</a:t>
            </a:r>
          </a:p>
          <a:p>
            <a:pPr lvl="1"/>
            <a:r>
              <a:rPr lang="en-US" dirty="0"/>
              <a:t>range</a:t>
            </a:r>
          </a:p>
          <a:p>
            <a:pPr lvl="1"/>
            <a:r>
              <a:rPr lang="en-US" dirty="0"/>
              <a:t>length</a:t>
            </a:r>
          </a:p>
          <a:p>
            <a:pPr lvl="1"/>
            <a:r>
              <a:rPr lang="en-US" dirty="0"/>
              <a:t>format</a:t>
            </a:r>
          </a:p>
          <a:p>
            <a:pPr lvl="1"/>
            <a:r>
              <a:rPr lang="en-US" dirty="0"/>
              <a:t>values</a:t>
            </a:r>
          </a:p>
          <a:p>
            <a:pPr lvl="1"/>
            <a:r>
              <a:rPr lang="en-US" dirty="0"/>
              <a:t>alternate representations of a standard (canonical) form</a:t>
            </a:r>
          </a:p>
        </p:txBody>
      </p:sp>
    </p:spTree>
    <p:extLst>
      <p:ext uri="{BB962C8B-B14F-4D97-AF65-F5344CB8AC3E}">
        <p14:creationId xmlns:p14="http://schemas.microsoft.com/office/powerpoint/2010/main" val="6080153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Sanitization</a:t>
            </a:r>
          </a:p>
        </p:txBody>
      </p:sp>
      <p:sp>
        <p:nvSpPr>
          <p:cNvPr id="3" name="Footer Placeholder 2"/>
          <p:cNvSpPr>
            <a:spLocks noGrp="1"/>
          </p:cNvSpPr>
          <p:nvPr>
            <p:ph type="ftr" sz="quarter" idx="11"/>
          </p:nvPr>
        </p:nvSpPr>
        <p:spPr>
          <a:xfrm>
            <a:off x="609600" y="6389326"/>
            <a:ext cx="5574384" cy="365125"/>
          </a:xfrm>
        </p:spPr>
        <p:txBody>
          <a:bodyPr/>
          <a:lstStyle/>
          <a:p>
            <a:r>
              <a:rPr lang="en-US" dirty="0"/>
              <a:t>School of ICT - CSF - Apr ‘22 – SSD - Secure Software Coding</a:t>
            </a:r>
          </a:p>
        </p:txBody>
      </p:sp>
      <p:sp>
        <p:nvSpPr>
          <p:cNvPr id="4" name="Slide Number Placeholder 3"/>
          <p:cNvSpPr>
            <a:spLocks noGrp="1"/>
          </p:cNvSpPr>
          <p:nvPr>
            <p:ph type="sldNum" sz="quarter" idx="12"/>
          </p:nvPr>
        </p:nvSpPr>
        <p:spPr/>
        <p:txBody>
          <a:bodyPr>
            <a:normAutofit fontScale="85000" lnSpcReduction="20000"/>
          </a:bodyPr>
          <a:lstStyle/>
          <a:p>
            <a:fld id="{EA66EF6D-3DA9-AB4A-B046-714C943A02DA}" type="slidenum">
              <a:rPr lang="en-US" smtClean="0"/>
              <a:t>9</a:t>
            </a:fld>
            <a:endParaRPr lang="en-US"/>
          </a:p>
        </p:txBody>
      </p:sp>
      <p:sp>
        <p:nvSpPr>
          <p:cNvPr id="5" name="Content Placeholder 4"/>
          <p:cNvSpPr>
            <a:spLocks noGrp="1"/>
          </p:cNvSpPr>
          <p:nvPr>
            <p:ph sz="quarter" idx="1"/>
          </p:nvPr>
        </p:nvSpPr>
        <p:spPr/>
        <p:txBody>
          <a:bodyPr>
            <a:normAutofit fontScale="92500" lnSpcReduction="20000"/>
          </a:bodyPr>
          <a:lstStyle/>
          <a:p>
            <a:r>
              <a:rPr lang="en-US" dirty="0"/>
              <a:t>Input sanitization is the process of transforming the data that is supplied by the user before it is processed. </a:t>
            </a:r>
          </a:p>
          <a:p>
            <a:r>
              <a:rPr lang="en-US" dirty="0"/>
              <a:t>Input sanitization can be accomplished using any one of the following methods:</a:t>
            </a:r>
          </a:p>
          <a:p>
            <a:pPr lvl="1"/>
            <a:r>
              <a:rPr lang="en-US" dirty="0"/>
              <a:t>Stripping: Removing harmful characters from user supplied input</a:t>
            </a:r>
          </a:p>
          <a:p>
            <a:pPr lvl="2"/>
            <a:r>
              <a:rPr lang="en-US" dirty="0"/>
              <a:t>By stripping the potentially harmful characters such as ‘&lt;’, ‘&gt;’, ‘(‘, ‘)’, ‘’’, ‘;’ and ‘/’, the attacker’s input becomes</a:t>
            </a:r>
          </a:p>
          <a:p>
            <a:pPr lvl="1"/>
            <a:r>
              <a:rPr lang="en-US" dirty="0"/>
              <a:t>Substitution: Replacing user supplied input with safer alternatives</a:t>
            </a:r>
          </a:p>
          <a:p>
            <a:pPr lvl="2"/>
            <a:r>
              <a:rPr lang="en-US" dirty="0"/>
              <a:t>By replacing the single quote quote ( ‘ ), with a double quote ( ‘’ )</a:t>
            </a:r>
          </a:p>
          <a:p>
            <a:pPr lvl="1"/>
            <a:r>
              <a:rPr lang="en-US" dirty="0" err="1"/>
              <a:t>Literalization</a:t>
            </a:r>
            <a:r>
              <a:rPr lang="en-US" dirty="0"/>
              <a:t>: Using properties that render the user supplied input to be treated as a literal form.</a:t>
            </a:r>
          </a:p>
          <a:p>
            <a:pPr lvl="2"/>
            <a:endParaRPr lang="en-US" dirty="0"/>
          </a:p>
        </p:txBody>
      </p:sp>
    </p:spTree>
    <p:extLst>
      <p:ext uri="{BB962C8B-B14F-4D97-AF65-F5344CB8AC3E}">
        <p14:creationId xmlns:p14="http://schemas.microsoft.com/office/powerpoint/2010/main" val="896907732"/>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Media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a:maj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Times New Roman"/>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blipFill>
          <a:blip xmlns:r="http://schemas.openxmlformats.org/officeDocument/2006/relationships" r:embed="rId1">
            <a:duotone>
              <a:schemeClr val="phClr">
                <a:shade val="90000"/>
                <a:satMod val="140000"/>
              </a:schemeClr>
              <a:schemeClr val="phClr">
                <a:satMod val="120000"/>
              </a:schemeClr>
            </a:duotone>
          </a:blip>
          <a:tile tx="0" ty="0" sx="100000" sy="100000" flip="none" algn="tl"/>
        </a:blipFill>
        <a:blipFill>
          <a:blip xmlns:r="http://schemas.openxmlformats.org/officeDocument/2006/relationships" r:embed="rId2">
            <a:duotone>
              <a:schemeClr val="phClr">
                <a:shade val="90000"/>
                <a:satMod val="140000"/>
              </a:schemeClr>
              <a:schemeClr val="phClr">
                <a:satMod val="120000"/>
              </a:schemeClr>
            </a:duotone>
          </a:blip>
          <a:tile tx="0" ty="0" sx="100000" sy="100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ADCD2552E125F84B8E200475DE03BE3D" ma:contentTypeVersion="2" ma:contentTypeDescription="Create a new document." ma:contentTypeScope="" ma:versionID="468dd460492660ca567d8dc1a5f11042">
  <xsd:schema xmlns:xsd="http://www.w3.org/2001/XMLSchema" xmlns:xs="http://www.w3.org/2001/XMLSchema" xmlns:p="http://schemas.microsoft.com/office/2006/metadata/properties" xmlns:ns2="529a54ff-a348-4c45-8f1a-ba25e7b230ba" targetNamespace="http://schemas.microsoft.com/office/2006/metadata/properties" ma:root="true" ma:fieldsID="3939b940bb8481fac2704e484d7f4a8d" ns2:_="">
    <xsd:import namespace="529a54ff-a348-4c45-8f1a-ba25e7b230ba"/>
    <xsd:element name="properties">
      <xsd:complexType>
        <xsd:sequence>
          <xsd:element name="documentManagement">
            <xsd:complexType>
              <xsd:all>
                <xsd:element ref="ns2:SharedWithUsers" minOccurs="0"/>
                <xsd:element ref="ns2: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29a54ff-a348-4c45-8f1a-ba25e7b230ba"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82E47AB6-D563-408A-8E42-C788AD22AECC}">
  <ds:schemaRefs>
    <ds:schemaRef ds:uri="http://schemas.microsoft.com/sharepoint/v3/contenttype/forms"/>
  </ds:schemaRefs>
</ds:datastoreItem>
</file>

<file path=customXml/itemProps2.xml><?xml version="1.0" encoding="utf-8"?>
<ds:datastoreItem xmlns:ds="http://schemas.openxmlformats.org/officeDocument/2006/customXml" ds:itemID="{090AE6D0-DB1A-441F-8A4F-F2DC7ECF19B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29a54ff-a348-4c45-8f1a-ba25e7b230b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FD8C6F0-C04E-428A-895B-BAA24EE8B71C}">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Median.thmx</Template>
  <TotalTime>20938</TotalTime>
  <Words>2481</Words>
  <Application>Microsoft Office PowerPoint</Application>
  <PresentationFormat>On-screen Show (4:3)</PresentationFormat>
  <Paragraphs>212</Paragraphs>
  <Slides>28</Slides>
  <Notes>3</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28</vt:i4>
      </vt:variant>
    </vt:vector>
  </HeadingPairs>
  <TitlesOfParts>
    <vt:vector size="35" baseType="lpstr">
      <vt:lpstr>Arial</vt:lpstr>
      <vt:lpstr>Calibri</vt:lpstr>
      <vt:lpstr>Times New Roman</vt:lpstr>
      <vt:lpstr>Wingdings</vt:lpstr>
      <vt:lpstr>Wingdings 2</vt:lpstr>
      <vt:lpstr>Median</vt:lpstr>
      <vt:lpstr>Acrobat Document</vt:lpstr>
      <vt:lpstr>SECURE SOFTWARE DEVELOPMENT  (SSD)</vt:lpstr>
      <vt:lpstr>Contents</vt:lpstr>
      <vt:lpstr>Defensive Coding Practices – Concepts and Techniques</vt:lpstr>
      <vt:lpstr>Input Validation</vt:lpstr>
      <vt:lpstr>Input Validation - How to Validate?</vt:lpstr>
      <vt:lpstr>Input Validation - How to Validate?</vt:lpstr>
      <vt:lpstr>Input Validation - Where to Validate?</vt:lpstr>
      <vt:lpstr>Input Validation - What to Validate?</vt:lpstr>
      <vt:lpstr>Sanitization</vt:lpstr>
      <vt:lpstr>Sanitization</vt:lpstr>
      <vt:lpstr>Sanitization</vt:lpstr>
      <vt:lpstr>Error Handling</vt:lpstr>
      <vt:lpstr>Error Handling</vt:lpstr>
      <vt:lpstr>Error Handling</vt:lpstr>
      <vt:lpstr>Exception Management</vt:lpstr>
      <vt:lpstr>Exception Management</vt:lpstr>
      <vt:lpstr>Exception Management</vt:lpstr>
      <vt:lpstr>Session Management</vt:lpstr>
      <vt:lpstr>Secure Software Processes</vt:lpstr>
      <vt:lpstr>Secure Software Processes</vt:lpstr>
      <vt:lpstr>Versioning</vt:lpstr>
      <vt:lpstr>Versioning</vt:lpstr>
      <vt:lpstr>Code Analysis</vt:lpstr>
      <vt:lpstr>Code Analysis - Static</vt:lpstr>
      <vt:lpstr>Code Analysis - Dynamic</vt:lpstr>
      <vt:lpstr>Code/Peer Review</vt:lpstr>
      <vt:lpstr>Open-Ended Question</vt:lpstr>
      <vt:lpstr>Mission 11.1: Code Review</vt:lpstr>
    </vt:vector>
  </TitlesOfParts>
  <Company>NP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Champ</dc:creator>
  <cp:lastModifiedBy>Dominic Lee</cp:lastModifiedBy>
  <cp:revision>943</cp:revision>
  <dcterms:created xsi:type="dcterms:W3CDTF">2015-03-20T20:35:18Z</dcterms:created>
  <dcterms:modified xsi:type="dcterms:W3CDTF">2022-07-26T15:30:13Z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0x010100ADCD2552E125F84B8E200475DE03BE3D</vt:lpwstr>
  </property>
  <property fmtid="{D5CDD505-2E9C-101B-9397-08002B2CF9AE}" pid="3" name="MSIP_Label_30286cb9-b49f-4646-87a5-340028348160_Enabled">
    <vt:lpwstr>true</vt:lpwstr>
  </property>
  <property fmtid="{D5CDD505-2E9C-101B-9397-08002B2CF9AE}" pid="4" name="MSIP_Label_30286cb9-b49f-4646-87a5-340028348160_SetDate">
    <vt:lpwstr>2021-06-19T15:59:34Z</vt:lpwstr>
  </property>
  <property fmtid="{D5CDD505-2E9C-101B-9397-08002B2CF9AE}" pid="5" name="MSIP_Label_30286cb9-b49f-4646-87a5-340028348160_Method">
    <vt:lpwstr>Privileged</vt:lpwstr>
  </property>
  <property fmtid="{D5CDD505-2E9C-101B-9397-08002B2CF9AE}" pid="6" name="MSIP_Label_30286cb9-b49f-4646-87a5-340028348160_Name">
    <vt:lpwstr>30286cb9-b49f-4646-87a5-340028348160</vt:lpwstr>
  </property>
  <property fmtid="{D5CDD505-2E9C-101B-9397-08002B2CF9AE}" pid="7" name="MSIP_Label_30286cb9-b49f-4646-87a5-340028348160_SiteId">
    <vt:lpwstr>cba9e115-3016-4462-a1ab-a565cba0cdf1</vt:lpwstr>
  </property>
  <property fmtid="{D5CDD505-2E9C-101B-9397-08002B2CF9AE}" pid="8" name="MSIP_Label_30286cb9-b49f-4646-87a5-340028348160_ActionId">
    <vt:lpwstr>0ef0e487-d9ea-48f6-af8e-f15a2a289ef7</vt:lpwstr>
  </property>
  <property fmtid="{D5CDD505-2E9C-101B-9397-08002B2CF9AE}" pid="9" name="MSIP_Label_30286cb9-b49f-4646-87a5-340028348160_ContentBits">
    <vt:lpwstr>1</vt:lpwstr>
  </property>
  <property fmtid="{D5CDD505-2E9C-101B-9397-08002B2CF9AE}" pid="10" name="ClassificationContentMarkingHeaderLocations">
    <vt:lpwstr>Median:4</vt:lpwstr>
  </property>
  <property fmtid="{D5CDD505-2E9C-101B-9397-08002B2CF9AE}" pid="11" name="ClassificationContentMarkingHeaderText">
    <vt:lpwstr>                    Official (Closed) - Non Sensitive</vt:lpwstr>
  </property>
</Properties>
</file>